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82505e3b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82505e3b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582505e3b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582505e3b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828541a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5828541a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5828541a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5828541a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828541ad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828541ad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828541ad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5828541ad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828541ad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5828541ad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828541ad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5828541ad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5828541ad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5828541ad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58bc20cf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58bc20cf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Densenet patch classifier trained and tested on the new H&amp;E patches did not perform better, it’s having a harder time identifying benign patches.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old densenet classifier was trained on a curated list of cases that Krish gave us, and the new model is </a:t>
            </a:r>
            <a:r>
              <a:rPr lang="en"/>
              <a:t>trained</a:t>
            </a:r>
            <a:r>
              <a:rPr lang="en"/>
              <a:t> on just the CMIL patches April 27th folder. I haven’t filtered the folder by patch images or size beforehand, and that’s something I plan to do next.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89360e6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89360e6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58bc20cf6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58bc20cf6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I’m comparing the MIL model trained on the new patches. So the results show that the model reaches 56% case level accuracy which is lower than the old patch set case level accuracy of 67%.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better understand why, I visualized the attention weights the model assigns to individual patches within each 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how densenet is injected into MIL, each patch is first passed through the DenseNet feature extractor to generate a feature map. This map is then reduced using adaptive pooling to create a single feature vector per patch. I freeze the convolutional layers of DenseNet during MIL training — meaning I don’t update the weights — so the model simply processes the input and returns learned patch features. By doing this, I could make sure that the features are being learned during patch-level training, and that MIL can focus on learning how to weigh and combine these features.)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8bc20cf61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8bc20cf6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This is a test case that was correctly predicted.</a:t>
            </a:r>
            <a:r>
              <a:rPr lang="en"/>
              <a:t> The top row shows the top 5 most weighted patches, while the bottom row shows the least weighted.</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What’s immediately obvious is that the model is placing high attention on much lower-quality patches while ignoring well-structured, high-cell-density patches that show more details.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a:t>In this case, the prediction was correct, but it’s clear that the reasoning is wrong.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58bc20cf6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58bc20cf6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And in this slide, it’s even more clear that the patches that MIL is assigning more weight to are not informational. I think the issue was that I’m </a:t>
            </a:r>
            <a:r>
              <a:rPr lang="en"/>
              <a:t>feeding the MIL model all patches from each case without any filtering in the new patches folder.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a:t>So moving forward, I’m going to go back and filter the patches from the raw patches folder based on David’s size analysis, and also I plan to branch out from the densenet classifier for my patch level training, and use faster, more high accuracy ones like resnet or even just David’s CNN, just because densenet is slow at running and it isn’t giving a very significant boost in accuracy.</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How attention works:</a:t>
            </a:r>
            <a:endParaRPr/>
          </a:p>
          <a:p>
            <a:pPr indent="0" lvl="0" marL="0" rtl="0" algn="l">
              <a:lnSpc>
                <a:spcPct val="115000"/>
              </a:lnSpc>
              <a:spcBef>
                <a:spcPts val="0"/>
              </a:spcBef>
              <a:spcAft>
                <a:spcPts val="0"/>
              </a:spcAft>
              <a:buNone/>
            </a:pPr>
            <a:r>
              <a:rPr lang="en"/>
              <a:t>(Once each patch is represented as a feature vector through the convolutional layers, the attention mechanism learns to assign a weight to each patch within the bag. It does this by passing each patch embedding through a small neural network with an activation function (This function helps the network capture both positive and negative importance and introduces non-linearity so the model isn’t just doing a simple average), producing an attention score. Then, these scores are normalized using a softmax function, so they sum to 1 across the bag. Then with the weighted average of all the patches, it’s then classified into benign or high grade.)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attention mechanism in my MIL model is a soft, post-hoc attention mechanism that operates at the instance (patch) level. It assigns a scalar weight to each patch's feature vector, to be aggregated into a case-level classification.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Why is it focusing on the noisy labels:</a:t>
            </a:r>
            <a:br>
              <a:rPr lang="en"/>
            </a:br>
            <a:r>
              <a:rPr lang="en"/>
              <a:t>Since attention Weights Are Learned via Gradient Descent, it starts with assigning a random set of weights or attention scores to each of the patches and then </a:t>
            </a:r>
            <a:endParaRPr/>
          </a:p>
          <a:p>
            <a:pPr indent="0" lvl="0" marL="0" rtl="0" algn="l">
              <a:lnSpc>
                <a:spcPct val="115000"/>
              </a:lnSpc>
              <a:spcBef>
                <a:spcPts val="0"/>
              </a:spcBef>
              <a:spcAft>
                <a:spcPts val="0"/>
              </a:spcAft>
              <a:buNone/>
            </a:pPr>
            <a:r>
              <a:rPr lang="en"/>
              <a:t>the small neural network inside the attention module starts learning the weights. During training, the model makes predictions (e.g., benign or high-grade), compares them to the ground truth labels, and computes a loss (like cross-entropy). Then, using backpropagation, the model calculates how much each weight in the network contributed to the error. So the gradient </a:t>
            </a:r>
            <a:r>
              <a:rPr lang="en"/>
              <a:t>descent</a:t>
            </a:r>
            <a:r>
              <a:rPr lang="en"/>
              <a:t> is used to adjust those weights. This means, that if there are lots of noisy labels, the model can incorrectly start focusing more on those patches. the model may incorrectly learn to assign high attention to misleading patches, simply because those happened to help minimize the loss early 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8a16d6a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58a16d6a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58a16d6a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58a16d6a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8a16d6a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58a16d6a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8a16d6ad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58a16d6ad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89360e6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89360e6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89360e6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89360e6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with a 6x6 output size outperformed an 8x8 output size</a:t>
            </a:r>
            <a:endParaRPr/>
          </a:p>
          <a:p>
            <a:pPr indent="0" lvl="0" marL="0" rtl="0" algn="l">
              <a:spcBef>
                <a:spcPts val="0"/>
              </a:spcBef>
              <a:spcAft>
                <a:spcPts val="0"/>
              </a:spcAft>
              <a:buNone/>
            </a:pPr>
            <a:r>
              <a:rPr lang="en"/>
              <a:t>This w/ n = 400 outperformed n = 200</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89360e67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89360e6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89360e6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89360e6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89360e6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89360e6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582505e3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582505e3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82505e3b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582505e3b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arxiv.org/pdf/2101.07903" TargetMode="Externa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22.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56.png"/><Relationship Id="rId7" Type="http://schemas.openxmlformats.org/officeDocument/2006/relationships/image" Target="../media/image50.png"/><Relationship Id="rId8"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2.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6.png"/><Relationship Id="rId8"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olab.research.google.com/drive/1sZ7IWLjN7tcoIgNMS7lMPqR9VX0mvGci?usp=sharing" TargetMode="External"/><Relationship Id="rId4" Type="http://schemas.openxmlformats.org/officeDocument/2006/relationships/hyperlink" Target="https://colab.research.google.com/drive/1P3CVJ2oRvlWSwYCqStr5YduHyEGiMkNj?usp=sharing" TargetMode="External"/><Relationship Id="rId10" Type="http://schemas.openxmlformats.org/officeDocument/2006/relationships/image" Target="../media/image2.png"/><Relationship Id="rId9"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colab.research.google.com/drive/1xu6w4Z8NTAo6mYRXrSnhtvy8gyNfG58W?usp=sharing" TargetMode="External"/><Relationship Id="rId4" Type="http://schemas.openxmlformats.org/officeDocument/2006/relationships/hyperlink" Target="https://colab.research.google.com/drive/1sZ7IWLjN7tcoIgNMS7lMPqR9VX0mvGci?usp=sharing" TargetMode="External"/><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ldozaimi.wordpress.com/2020/02/13/determine-the-number-of-trainable-parameters-in-a-neural-network/#:~:text=There%20is%20a%20simple%20rule,into%20account%20the%20bias%20term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46.png"/><Relationship Id="rId6"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5/14 Presentation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88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Model: KimiaNet (fine-tuned on histopathology images)</a:t>
            </a:r>
            <a:endParaRPr/>
          </a:p>
        </p:txBody>
      </p:sp>
      <p:sp>
        <p:nvSpPr>
          <p:cNvPr id="136" name="Google Shape;136;p22"/>
          <p:cNvSpPr txBox="1"/>
          <p:nvPr>
            <p:ph idx="1" type="body"/>
          </p:nvPr>
        </p:nvSpPr>
        <p:spPr>
          <a:xfrm>
            <a:off x="470450" y="1144125"/>
            <a:ext cx="78012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Employs the topology of the DenseNet with four dense blocks, fine-tuned and trained with histopathology images in different configurations </a:t>
            </a:r>
            <a:endParaRPr sz="1600"/>
          </a:p>
          <a:p>
            <a:pPr indent="-330200" lvl="0" marL="457200" rtl="0" algn="l">
              <a:lnSpc>
                <a:spcPct val="150000"/>
              </a:lnSpc>
              <a:spcBef>
                <a:spcPts val="0"/>
              </a:spcBef>
              <a:spcAft>
                <a:spcPts val="0"/>
              </a:spcAft>
              <a:buSzPts val="1600"/>
              <a:buChar char="-"/>
            </a:pPr>
            <a:r>
              <a:rPr lang="en" sz="1600"/>
              <a:t>Trained</a:t>
            </a:r>
            <a:r>
              <a:rPr lang="en" sz="1600"/>
              <a:t> on more than 240,000 image patches publicly available through The Cancer Genome Atlas (TCGA) repository</a:t>
            </a:r>
            <a:endParaRPr sz="1600"/>
          </a:p>
          <a:p>
            <a:pPr indent="-330200" lvl="0" marL="457200" rtl="0" algn="l">
              <a:lnSpc>
                <a:spcPct val="150000"/>
              </a:lnSpc>
              <a:spcBef>
                <a:spcPts val="0"/>
              </a:spcBef>
              <a:spcAft>
                <a:spcPts val="0"/>
              </a:spcAft>
              <a:buSzPts val="1600"/>
              <a:buChar char="-"/>
            </a:pPr>
            <a:r>
              <a:rPr lang="en" sz="1600"/>
              <a:t>Fewer parameters than deeper ResNets; more efficient to train</a:t>
            </a:r>
            <a:endParaRPr sz="1600"/>
          </a:p>
          <a:p>
            <a:pPr indent="-330200" lvl="0" marL="457200" rtl="0" algn="l">
              <a:lnSpc>
                <a:spcPct val="150000"/>
              </a:lnSpc>
              <a:spcBef>
                <a:spcPts val="0"/>
              </a:spcBef>
              <a:spcAft>
                <a:spcPts val="0"/>
              </a:spcAft>
              <a:buSzPts val="1600"/>
              <a:buChar char="-"/>
            </a:pPr>
            <a:r>
              <a:rPr lang="en" sz="1600"/>
              <a:t>No built-in attention mechanisms</a:t>
            </a:r>
            <a:endParaRPr sz="1600"/>
          </a:p>
        </p:txBody>
      </p:sp>
      <p:sp>
        <p:nvSpPr>
          <p:cNvPr id="137" name="Google Shape;137;p22"/>
          <p:cNvSpPr txBox="1"/>
          <p:nvPr/>
        </p:nvSpPr>
        <p:spPr>
          <a:xfrm>
            <a:off x="618300" y="4311325"/>
            <a:ext cx="50466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Source: Riasatian et al, Fine-Tuning and Training of DenseNet for Histopathology Image Representation Using TCGA Diagnostic Slides</a:t>
            </a:r>
            <a:endParaRPr sz="1100">
              <a:solidFill>
                <a:schemeClr val="dk2"/>
              </a:solidFill>
            </a:endParaRPr>
          </a:p>
          <a:p>
            <a:pPr indent="0" lvl="0" marL="0" rtl="0" algn="l">
              <a:spcBef>
                <a:spcPts val="0"/>
              </a:spcBef>
              <a:spcAft>
                <a:spcPts val="0"/>
              </a:spcAft>
              <a:buNone/>
            </a:pPr>
            <a:r>
              <a:rPr lang="en" sz="1100" u="sng">
                <a:solidFill>
                  <a:schemeClr val="hlink"/>
                </a:solidFill>
                <a:hlinkClick r:id="rId3"/>
              </a:rPr>
              <a:t>https://arxiv.org/pdf/2101.07903</a:t>
            </a:r>
            <a:endParaRPr sz="1100">
              <a:solidFill>
                <a:schemeClr val="dk2"/>
              </a:solidFill>
            </a:endParaRPr>
          </a:p>
        </p:txBody>
      </p:sp>
      <p:pic>
        <p:nvPicPr>
          <p:cNvPr id="138" name="Google Shape;138;p22"/>
          <p:cNvPicPr preferRelativeResize="0"/>
          <p:nvPr/>
        </p:nvPicPr>
        <p:blipFill>
          <a:blip r:embed="rId4">
            <a:alphaModFix/>
          </a:blip>
          <a:stretch>
            <a:fillRect/>
          </a:stretch>
        </p:blipFill>
        <p:spPr>
          <a:xfrm>
            <a:off x="5344100" y="3121026"/>
            <a:ext cx="3604450" cy="1766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4" name="Google Shape;144;p23"/>
          <p:cNvSpPr txBox="1"/>
          <p:nvPr>
            <p:ph idx="2" type="body"/>
          </p:nvPr>
        </p:nvSpPr>
        <p:spPr>
          <a:xfrm>
            <a:off x="5116050" y="1269575"/>
            <a:ext cx="3569100" cy="292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Possible Issues:</a:t>
            </a:r>
            <a:endParaRPr b="1"/>
          </a:p>
          <a:p>
            <a:pPr indent="-317500" lvl="0" marL="457200" rtl="0" algn="l">
              <a:lnSpc>
                <a:spcPct val="200000"/>
              </a:lnSpc>
              <a:spcBef>
                <a:spcPts val="1200"/>
              </a:spcBef>
              <a:spcAft>
                <a:spcPts val="0"/>
              </a:spcAft>
              <a:buSzPts val="1400"/>
              <a:buChar char="-"/>
            </a:pPr>
            <a:r>
              <a:rPr lang="en"/>
              <a:t>Lack of fine-tuning</a:t>
            </a:r>
            <a:endParaRPr/>
          </a:p>
          <a:p>
            <a:pPr indent="-304800" lvl="1" marL="914400" rtl="0" algn="l">
              <a:lnSpc>
                <a:spcPct val="200000"/>
              </a:lnSpc>
              <a:spcBef>
                <a:spcPts val="0"/>
              </a:spcBef>
              <a:spcAft>
                <a:spcPts val="0"/>
              </a:spcAft>
              <a:buSzPts val="1200"/>
              <a:buChar char="-"/>
            </a:pPr>
            <a:r>
              <a:rPr lang="en"/>
              <a:t>Learning rate, decision threshold</a:t>
            </a:r>
            <a:endParaRPr/>
          </a:p>
          <a:p>
            <a:pPr indent="-304800" lvl="1" marL="914400" rtl="0" algn="l">
              <a:lnSpc>
                <a:spcPct val="200000"/>
              </a:lnSpc>
              <a:spcBef>
                <a:spcPts val="0"/>
              </a:spcBef>
              <a:spcAft>
                <a:spcPts val="0"/>
              </a:spcAft>
              <a:buSzPts val="1200"/>
              <a:buChar char="-"/>
            </a:pPr>
            <a:r>
              <a:rPr lang="en"/>
              <a:t>Unfreeze additional layers</a:t>
            </a:r>
            <a:endParaRPr/>
          </a:p>
          <a:p>
            <a:pPr indent="-317500" lvl="0" marL="457200" rtl="0" algn="l">
              <a:lnSpc>
                <a:spcPct val="200000"/>
              </a:lnSpc>
              <a:spcBef>
                <a:spcPts val="0"/>
              </a:spcBef>
              <a:spcAft>
                <a:spcPts val="0"/>
              </a:spcAft>
              <a:buSzPts val="1400"/>
              <a:buChar char="-"/>
            </a:pPr>
            <a:r>
              <a:rPr lang="en"/>
              <a:t>Overfitting on small dataset</a:t>
            </a:r>
            <a:endParaRPr/>
          </a:p>
          <a:p>
            <a:pPr indent="-304800" lvl="1" marL="914400" rtl="0" algn="l">
              <a:lnSpc>
                <a:spcPct val="200000"/>
              </a:lnSpc>
              <a:spcBef>
                <a:spcPts val="0"/>
              </a:spcBef>
              <a:spcAft>
                <a:spcPts val="0"/>
              </a:spcAft>
              <a:buSzPts val="1200"/>
              <a:buChar char="-"/>
            </a:pPr>
            <a:r>
              <a:rPr lang="en"/>
              <a:t>Use more pases and patches to train</a:t>
            </a:r>
            <a:endParaRPr/>
          </a:p>
        </p:txBody>
      </p:sp>
      <p:pic>
        <p:nvPicPr>
          <p:cNvPr id="145" name="Google Shape;145;p23"/>
          <p:cNvPicPr preferRelativeResize="0"/>
          <p:nvPr/>
        </p:nvPicPr>
        <p:blipFill>
          <a:blip r:embed="rId3">
            <a:alphaModFix/>
          </a:blip>
          <a:stretch>
            <a:fillRect/>
          </a:stretch>
        </p:blipFill>
        <p:spPr>
          <a:xfrm>
            <a:off x="311700" y="1152475"/>
            <a:ext cx="4398475" cy="3642899"/>
          </a:xfrm>
          <a:prstGeom prst="rect">
            <a:avLst/>
          </a:prstGeom>
          <a:noFill/>
          <a:ln>
            <a:noFill/>
          </a:ln>
        </p:spPr>
      </p:pic>
      <p:pic>
        <p:nvPicPr>
          <p:cNvPr id="146" name="Google Shape;146;p23"/>
          <p:cNvPicPr preferRelativeResize="0"/>
          <p:nvPr/>
        </p:nvPicPr>
        <p:blipFill>
          <a:blip r:embed="rId4">
            <a:alphaModFix/>
          </a:blip>
          <a:stretch>
            <a:fillRect/>
          </a:stretch>
        </p:blipFill>
        <p:spPr>
          <a:xfrm>
            <a:off x="1457312" y="220150"/>
            <a:ext cx="1708675" cy="847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328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Comparisons New VS Old Patches</a:t>
            </a:r>
            <a:endParaRPr/>
          </a:p>
        </p:txBody>
      </p:sp>
      <p:pic>
        <p:nvPicPr>
          <p:cNvPr id="152" name="Google Shape;152;p24"/>
          <p:cNvPicPr preferRelativeResize="0"/>
          <p:nvPr/>
        </p:nvPicPr>
        <p:blipFill>
          <a:blip r:embed="rId3">
            <a:alphaModFix/>
          </a:blip>
          <a:stretch>
            <a:fillRect/>
          </a:stretch>
        </p:blipFill>
        <p:spPr>
          <a:xfrm>
            <a:off x="1911526" y="1017726"/>
            <a:ext cx="4046399" cy="1370500"/>
          </a:xfrm>
          <a:prstGeom prst="rect">
            <a:avLst/>
          </a:prstGeom>
          <a:noFill/>
          <a:ln>
            <a:noFill/>
          </a:ln>
        </p:spPr>
      </p:pic>
      <p:pic>
        <p:nvPicPr>
          <p:cNvPr id="153" name="Google Shape;153;p24"/>
          <p:cNvPicPr preferRelativeResize="0"/>
          <p:nvPr/>
        </p:nvPicPr>
        <p:blipFill>
          <a:blip r:embed="rId4">
            <a:alphaModFix/>
          </a:blip>
          <a:stretch>
            <a:fillRect/>
          </a:stretch>
        </p:blipFill>
        <p:spPr>
          <a:xfrm>
            <a:off x="1911525" y="2437000"/>
            <a:ext cx="4046400" cy="1347129"/>
          </a:xfrm>
          <a:prstGeom prst="rect">
            <a:avLst/>
          </a:prstGeom>
          <a:noFill/>
          <a:ln>
            <a:noFill/>
          </a:ln>
        </p:spPr>
      </p:pic>
      <p:pic>
        <p:nvPicPr>
          <p:cNvPr id="154" name="Google Shape;154;p24"/>
          <p:cNvPicPr preferRelativeResize="0"/>
          <p:nvPr/>
        </p:nvPicPr>
        <p:blipFill>
          <a:blip r:embed="rId5">
            <a:alphaModFix/>
          </a:blip>
          <a:stretch>
            <a:fillRect/>
          </a:stretch>
        </p:blipFill>
        <p:spPr>
          <a:xfrm>
            <a:off x="1896661" y="3784124"/>
            <a:ext cx="4061264" cy="1347125"/>
          </a:xfrm>
          <a:prstGeom prst="rect">
            <a:avLst/>
          </a:prstGeom>
          <a:noFill/>
          <a:ln>
            <a:noFill/>
          </a:ln>
        </p:spPr>
      </p:pic>
      <p:pic>
        <p:nvPicPr>
          <p:cNvPr id="155" name="Google Shape;155;p24"/>
          <p:cNvPicPr preferRelativeResize="0"/>
          <p:nvPr/>
        </p:nvPicPr>
        <p:blipFill rotWithShape="1">
          <a:blip r:embed="rId6">
            <a:alphaModFix/>
          </a:blip>
          <a:srcRect b="0" l="25777" r="0" t="0"/>
          <a:stretch/>
        </p:blipFill>
        <p:spPr>
          <a:xfrm>
            <a:off x="5957926" y="778450"/>
            <a:ext cx="2735424" cy="1419275"/>
          </a:xfrm>
          <a:prstGeom prst="rect">
            <a:avLst/>
          </a:prstGeom>
          <a:noFill/>
          <a:ln>
            <a:noFill/>
          </a:ln>
        </p:spPr>
      </p:pic>
      <p:pic>
        <p:nvPicPr>
          <p:cNvPr id="156" name="Google Shape;156;p24"/>
          <p:cNvPicPr preferRelativeResize="0"/>
          <p:nvPr/>
        </p:nvPicPr>
        <p:blipFill rotWithShape="1">
          <a:blip r:embed="rId7">
            <a:alphaModFix/>
          </a:blip>
          <a:srcRect b="0" l="25777" r="0" t="0"/>
          <a:stretch/>
        </p:blipFill>
        <p:spPr>
          <a:xfrm>
            <a:off x="5957924" y="2197725"/>
            <a:ext cx="2735424" cy="1404525"/>
          </a:xfrm>
          <a:prstGeom prst="rect">
            <a:avLst/>
          </a:prstGeom>
          <a:noFill/>
          <a:ln>
            <a:noFill/>
          </a:ln>
        </p:spPr>
      </p:pic>
      <p:pic>
        <p:nvPicPr>
          <p:cNvPr id="157" name="Google Shape;157;p24"/>
          <p:cNvPicPr preferRelativeResize="0"/>
          <p:nvPr/>
        </p:nvPicPr>
        <p:blipFill rotWithShape="1">
          <a:blip r:embed="rId8">
            <a:alphaModFix/>
          </a:blip>
          <a:srcRect b="0" l="25777" r="0" t="0"/>
          <a:stretch/>
        </p:blipFill>
        <p:spPr>
          <a:xfrm>
            <a:off x="5957925" y="3602250"/>
            <a:ext cx="2735426" cy="1452900"/>
          </a:xfrm>
          <a:prstGeom prst="rect">
            <a:avLst/>
          </a:prstGeom>
          <a:noFill/>
          <a:ln>
            <a:noFill/>
          </a:ln>
        </p:spPr>
      </p:pic>
      <p:sp>
        <p:nvSpPr>
          <p:cNvPr id="158" name="Google Shape;158;p24"/>
          <p:cNvSpPr txBox="1"/>
          <p:nvPr/>
        </p:nvSpPr>
        <p:spPr>
          <a:xfrm>
            <a:off x="311712" y="1443538"/>
            <a:ext cx="1343700" cy="31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95959"/>
                </a:solidFill>
              </a:rPr>
              <a:t>H&amp;E</a:t>
            </a:r>
            <a:endParaRPr b="1" sz="2200">
              <a:solidFill>
                <a:srgbClr val="595959"/>
              </a:solidFill>
            </a:endParaRPr>
          </a:p>
          <a:p>
            <a:pPr indent="0" lvl="0" marL="0" rtl="0" algn="l">
              <a:spcBef>
                <a:spcPts val="120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Melan-A</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SOX10</a:t>
            </a:r>
            <a:endParaRPr b="1" sz="2200">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New Patches Performance</a:t>
            </a:r>
            <a:endParaRPr/>
          </a:p>
        </p:txBody>
      </p:sp>
      <p:sp>
        <p:nvSpPr>
          <p:cNvPr id="164" name="Google Shape;164;p25"/>
          <p:cNvSpPr txBox="1"/>
          <p:nvPr>
            <p:ph idx="1" type="body"/>
          </p:nvPr>
        </p:nvSpPr>
        <p:spPr>
          <a:xfrm>
            <a:off x="297628" y="1313318"/>
            <a:ext cx="8136000" cy="26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5"/>
          <p:cNvPicPr preferRelativeResize="0"/>
          <p:nvPr/>
        </p:nvPicPr>
        <p:blipFill>
          <a:blip r:embed="rId3">
            <a:alphaModFix/>
          </a:blip>
          <a:stretch>
            <a:fillRect/>
          </a:stretch>
        </p:blipFill>
        <p:spPr>
          <a:xfrm>
            <a:off x="0" y="1209975"/>
            <a:ext cx="3061973" cy="2044456"/>
          </a:xfrm>
          <a:prstGeom prst="rect">
            <a:avLst/>
          </a:prstGeom>
          <a:noFill/>
          <a:ln>
            <a:noFill/>
          </a:ln>
        </p:spPr>
      </p:pic>
      <p:pic>
        <p:nvPicPr>
          <p:cNvPr id="166" name="Google Shape;166;p25"/>
          <p:cNvPicPr preferRelativeResize="0"/>
          <p:nvPr/>
        </p:nvPicPr>
        <p:blipFill>
          <a:blip r:embed="rId4">
            <a:alphaModFix/>
          </a:blip>
          <a:stretch>
            <a:fillRect/>
          </a:stretch>
        </p:blipFill>
        <p:spPr>
          <a:xfrm>
            <a:off x="3061974" y="1209975"/>
            <a:ext cx="3061973" cy="2044466"/>
          </a:xfrm>
          <a:prstGeom prst="rect">
            <a:avLst/>
          </a:prstGeom>
          <a:noFill/>
          <a:ln>
            <a:noFill/>
          </a:ln>
        </p:spPr>
      </p:pic>
      <p:pic>
        <p:nvPicPr>
          <p:cNvPr id="167" name="Google Shape;167;p25"/>
          <p:cNvPicPr preferRelativeResize="0"/>
          <p:nvPr/>
        </p:nvPicPr>
        <p:blipFill>
          <a:blip r:embed="rId5">
            <a:alphaModFix/>
          </a:blip>
          <a:stretch>
            <a:fillRect/>
          </a:stretch>
        </p:blipFill>
        <p:spPr>
          <a:xfrm>
            <a:off x="6123948" y="1209975"/>
            <a:ext cx="3020052" cy="2044456"/>
          </a:xfrm>
          <a:prstGeom prst="rect">
            <a:avLst/>
          </a:prstGeom>
          <a:noFill/>
          <a:ln>
            <a:noFill/>
          </a:ln>
        </p:spPr>
      </p:pic>
      <p:pic>
        <p:nvPicPr>
          <p:cNvPr id="168" name="Google Shape;168;p25"/>
          <p:cNvPicPr preferRelativeResize="0"/>
          <p:nvPr/>
        </p:nvPicPr>
        <p:blipFill>
          <a:blip r:embed="rId6">
            <a:alphaModFix/>
          </a:blip>
          <a:stretch>
            <a:fillRect/>
          </a:stretch>
        </p:blipFill>
        <p:spPr>
          <a:xfrm>
            <a:off x="0" y="3254450"/>
            <a:ext cx="3020049" cy="1562262"/>
          </a:xfrm>
          <a:prstGeom prst="rect">
            <a:avLst/>
          </a:prstGeom>
          <a:noFill/>
          <a:ln>
            <a:noFill/>
          </a:ln>
        </p:spPr>
      </p:pic>
      <p:pic>
        <p:nvPicPr>
          <p:cNvPr id="169" name="Google Shape;169;p25"/>
          <p:cNvPicPr preferRelativeResize="0"/>
          <p:nvPr/>
        </p:nvPicPr>
        <p:blipFill>
          <a:blip r:embed="rId7">
            <a:alphaModFix/>
          </a:blip>
          <a:stretch>
            <a:fillRect/>
          </a:stretch>
        </p:blipFill>
        <p:spPr>
          <a:xfrm>
            <a:off x="3020050" y="3254437"/>
            <a:ext cx="3020051" cy="1418788"/>
          </a:xfrm>
          <a:prstGeom prst="rect">
            <a:avLst/>
          </a:prstGeom>
          <a:noFill/>
          <a:ln>
            <a:noFill/>
          </a:ln>
        </p:spPr>
      </p:pic>
      <p:pic>
        <p:nvPicPr>
          <p:cNvPr id="170" name="Google Shape;170;p25"/>
          <p:cNvPicPr preferRelativeResize="0"/>
          <p:nvPr/>
        </p:nvPicPr>
        <p:blipFill>
          <a:blip r:embed="rId8">
            <a:alphaModFix/>
          </a:blip>
          <a:stretch>
            <a:fillRect/>
          </a:stretch>
        </p:blipFill>
        <p:spPr>
          <a:xfrm>
            <a:off x="6040099" y="3251890"/>
            <a:ext cx="3020050" cy="1423872"/>
          </a:xfrm>
          <a:prstGeom prst="rect">
            <a:avLst/>
          </a:prstGeom>
          <a:noFill/>
          <a:ln>
            <a:noFill/>
          </a:ln>
        </p:spPr>
      </p:pic>
      <p:sp>
        <p:nvSpPr>
          <p:cNvPr id="171" name="Google Shape;171;p25"/>
          <p:cNvSpPr txBox="1"/>
          <p:nvPr/>
        </p:nvSpPr>
        <p:spPr>
          <a:xfrm>
            <a:off x="1101905" y="843125"/>
            <a:ext cx="8499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H&amp;E</a:t>
            </a:r>
            <a:endParaRPr sz="1800">
              <a:solidFill>
                <a:schemeClr val="dk2"/>
              </a:solidFill>
            </a:endParaRPr>
          </a:p>
        </p:txBody>
      </p:sp>
      <p:sp>
        <p:nvSpPr>
          <p:cNvPr id="172" name="Google Shape;172;p25"/>
          <p:cNvSpPr txBox="1"/>
          <p:nvPr/>
        </p:nvSpPr>
        <p:spPr>
          <a:xfrm>
            <a:off x="3830398" y="843125"/>
            <a:ext cx="12279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Melan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73" name="Google Shape;173;p25"/>
          <p:cNvSpPr txBox="1"/>
          <p:nvPr/>
        </p:nvSpPr>
        <p:spPr>
          <a:xfrm>
            <a:off x="7125180" y="843125"/>
            <a:ext cx="8499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SOX</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222800" y="114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CNN Performance</a:t>
            </a:r>
            <a:endParaRPr/>
          </a:p>
        </p:txBody>
      </p:sp>
      <p:pic>
        <p:nvPicPr>
          <p:cNvPr id="179" name="Google Shape;179;p26"/>
          <p:cNvPicPr preferRelativeResize="0"/>
          <p:nvPr/>
        </p:nvPicPr>
        <p:blipFill>
          <a:blip r:embed="rId3">
            <a:alphaModFix/>
          </a:blip>
          <a:stretch>
            <a:fillRect/>
          </a:stretch>
        </p:blipFill>
        <p:spPr>
          <a:xfrm>
            <a:off x="4931924" y="3484150"/>
            <a:ext cx="4046400" cy="1519655"/>
          </a:xfrm>
          <a:prstGeom prst="rect">
            <a:avLst/>
          </a:prstGeom>
          <a:noFill/>
          <a:ln>
            <a:noFill/>
          </a:ln>
        </p:spPr>
      </p:pic>
      <p:pic>
        <p:nvPicPr>
          <p:cNvPr id="180" name="Google Shape;180;p26"/>
          <p:cNvPicPr preferRelativeResize="0"/>
          <p:nvPr/>
        </p:nvPicPr>
        <p:blipFill>
          <a:blip r:embed="rId4">
            <a:alphaModFix/>
          </a:blip>
          <a:stretch>
            <a:fillRect/>
          </a:stretch>
        </p:blipFill>
        <p:spPr>
          <a:xfrm>
            <a:off x="4931925" y="2031288"/>
            <a:ext cx="4046399" cy="1452862"/>
          </a:xfrm>
          <a:prstGeom prst="rect">
            <a:avLst/>
          </a:prstGeom>
          <a:noFill/>
          <a:ln>
            <a:noFill/>
          </a:ln>
        </p:spPr>
      </p:pic>
      <p:pic>
        <p:nvPicPr>
          <p:cNvPr id="181" name="Google Shape;181;p26"/>
          <p:cNvPicPr preferRelativeResize="0"/>
          <p:nvPr/>
        </p:nvPicPr>
        <p:blipFill>
          <a:blip r:embed="rId5">
            <a:alphaModFix/>
          </a:blip>
          <a:stretch>
            <a:fillRect/>
          </a:stretch>
        </p:blipFill>
        <p:spPr>
          <a:xfrm>
            <a:off x="4931921" y="528347"/>
            <a:ext cx="4046400" cy="1502949"/>
          </a:xfrm>
          <a:prstGeom prst="rect">
            <a:avLst/>
          </a:prstGeom>
          <a:noFill/>
          <a:ln>
            <a:noFill/>
          </a:ln>
        </p:spPr>
      </p:pic>
      <p:sp>
        <p:nvSpPr>
          <p:cNvPr id="182" name="Google Shape;182;p26"/>
          <p:cNvSpPr txBox="1"/>
          <p:nvPr/>
        </p:nvSpPr>
        <p:spPr>
          <a:xfrm>
            <a:off x="311712" y="1418138"/>
            <a:ext cx="1343700" cy="31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95959"/>
                </a:solidFill>
              </a:rPr>
              <a:t>H&amp;E</a:t>
            </a:r>
            <a:endParaRPr b="1" sz="2200">
              <a:solidFill>
                <a:srgbClr val="595959"/>
              </a:solidFill>
            </a:endParaRPr>
          </a:p>
          <a:p>
            <a:pPr indent="0" lvl="0" marL="0" rtl="0" algn="l">
              <a:spcBef>
                <a:spcPts val="120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Melan-A</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SOX10</a:t>
            </a:r>
            <a:endParaRPr b="1" sz="2200">
              <a:solidFill>
                <a:srgbClr val="595959"/>
              </a:solidFill>
            </a:endParaRPr>
          </a:p>
        </p:txBody>
      </p:sp>
      <p:pic>
        <p:nvPicPr>
          <p:cNvPr id="183" name="Google Shape;183;p26"/>
          <p:cNvPicPr preferRelativeResize="0"/>
          <p:nvPr/>
        </p:nvPicPr>
        <p:blipFill>
          <a:blip r:embed="rId6">
            <a:alphaModFix/>
          </a:blip>
          <a:stretch>
            <a:fillRect/>
          </a:stretch>
        </p:blipFill>
        <p:spPr>
          <a:xfrm>
            <a:off x="3103882" y="520000"/>
            <a:ext cx="1828044" cy="1519649"/>
          </a:xfrm>
          <a:prstGeom prst="rect">
            <a:avLst/>
          </a:prstGeom>
          <a:noFill/>
          <a:ln>
            <a:noFill/>
          </a:ln>
        </p:spPr>
      </p:pic>
      <p:pic>
        <p:nvPicPr>
          <p:cNvPr id="184" name="Google Shape;184;p26"/>
          <p:cNvPicPr preferRelativeResize="0"/>
          <p:nvPr/>
        </p:nvPicPr>
        <p:blipFill>
          <a:blip r:embed="rId7">
            <a:alphaModFix/>
          </a:blip>
          <a:stretch>
            <a:fillRect/>
          </a:stretch>
        </p:blipFill>
        <p:spPr>
          <a:xfrm>
            <a:off x="3103875" y="1997900"/>
            <a:ext cx="1828051" cy="1519649"/>
          </a:xfrm>
          <a:prstGeom prst="rect">
            <a:avLst/>
          </a:prstGeom>
          <a:noFill/>
          <a:ln>
            <a:noFill/>
          </a:ln>
        </p:spPr>
      </p:pic>
      <p:pic>
        <p:nvPicPr>
          <p:cNvPr id="185" name="Google Shape;185;p26"/>
          <p:cNvPicPr preferRelativeResize="0"/>
          <p:nvPr/>
        </p:nvPicPr>
        <p:blipFill>
          <a:blip r:embed="rId8">
            <a:alphaModFix/>
          </a:blip>
          <a:stretch>
            <a:fillRect/>
          </a:stretch>
        </p:blipFill>
        <p:spPr>
          <a:xfrm>
            <a:off x="1932966" y="3550950"/>
            <a:ext cx="2998959" cy="1452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CNN Inference H&amp;E</a:t>
            </a:r>
            <a:endParaRPr/>
          </a:p>
        </p:txBody>
      </p:sp>
      <p:sp>
        <p:nvSpPr>
          <p:cNvPr id="191" name="Google Shape;191;p27"/>
          <p:cNvSpPr txBox="1"/>
          <p:nvPr>
            <p:ph idx="1" type="body"/>
          </p:nvPr>
        </p:nvSpPr>
        <p:spPr>
          <a:xfrm>
            <a:off x="304157" y="1342240"/>
            <a:ext cx="8314500" cy="322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27"/>
          <p:cNvPicPr preferRelativeResize="0"/>
          <p:nvPr/>
        </p:nvPicPr>
        <p:blipFill>
          <a:blip r:embed="rId3">
            <a:alphaModFix/>
          </a:blip>
          <a:stretch>
            <a:fillRect/>
          </a:stretch>
        </p:blipFill>
        <p:spPr>
          <a:xfrm>
            <a:off x="0" y="1214975"/>
            <a:ext cx="4572010" cy="1947654"/>
          </a:xfrm>
          <a:prstGeom prst="rect">
            <a:avLst/>
          </a:prstGeom>
          <a:noFill/>
          <a:ln>
            <a:noFill/>
          </a:ln>
        </p:spPr>
      </p:pic>
      <p:pic>
        <p:nvPicPr>
          <p:cNvPr id="193" name="Google Shape;193;p27"/>
          <p:cNvPicPr preferRelativeResize="0"/>
          <p:nvPr/>
        </p:nvPicPr>
        <p:blipFill>
          <a:blip r:embed="rId4">
            <a:alphaModFix/>
          </a:blip>
          <a:stretch>
            <a:fillRect/>
          </a:stretch>
        </p:blipFill>
        <p:spPr>
          <a:xfrm>
            <a:off x="0" y="3131205"/>
            <a:ext cx="4571999" cy="2012295"/>
          </a:xfrm>
          <a:prstGeom prst="rect">
            <a:avLst/>
          </a:prstGeom>
          <a:noFill/>
          <a:ln>
            <a:noFill/>
          </a:ln>
        </p:spPr>
      </p:pic>
      <p:pic>
        <p:nvPicPr>
          <p:cNvPr id="194" name="Google Shape;194;p27"/>
          <p:cNvPicPr preferRelativeResize="0"/>
          <p:nvPr/>
        </p:nvPicPr>
        <p:blipFill>
          <a:blip r:embed="rId5">
            <a:alphaModFix/>
          </a:blip>
          <a:stretch>
            <a:fillRect/>
          </a:stretch>
        </p:blipFill>
        <p:spPr>
          <a:xfrm>
            <a:off x="4572021" y="1214975"/>
            <a:ext cx="4571979" cy="19476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CNN Inference Melan</a:t>
            </a:r>
            <a:endParaRPr/>
          </a:p>
        </p:txBody>
      </p:sp>
      <p:sp>
        <p:nvSpPr>
          <p:cNvPr id="200" name="Google Shape;200;p28"/>
          <p:cNvSpPr txBox="1"/>
          <p:nvPr>
            <p:ph idx="1" type="body"/>
          </p:nvPr>
        </p:nvSpPr>
        <p:spPr>
          <a:xfrm>
            <a:off x="304157" y="1017715"/>
            <a:ext cx="8314500" cy="322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28"/>
          <p:cNvPicPr preferRelativeResize="0"/>
          <p:nvPr/>
        </p:nvPicPr>
        <p:blipFill>
          <a:blip r:embed="rId3">
            <a:alphaModFix/>
          </a:blip>
          <a:stretch>
            <a:fillRect/>
          </a:stretch>
        </p:blipFill>
        <p:spPr>
          <a:xfrm>
            <a:off x="0" y="1017725"/>
            <a:ext cx="4571999" cy="2012287"/>
          </a:xfrm>
          <a:prstGeom prst="rect">
            <a:avLst/>
          </a:prstGeom>
          <a:noFill/>
          <a:ln>
            <a:noFill/>
          </a:ln>
        </p:spPr>
      </p:pic>
      <p:pic>
        <p:nvPicPr>
          <p:cNvPr id="202" name="Google Shape;202;p28"/>
          <p:cNvPicPr preferRelativeResize="0"/>
          <p:nvPr/>
        </p:nvPicPr>
        <p:blipFill>
          <a:blip r:embed="rId4">
            <a:alphaModFix/>
          </a:blip>
          <a:stretch>
            <a:fillRect/>
          </a:stretch>
        </p:blipFill>
        <p:spPr>
          <a:xfrm>
            <a:off x="0" y="2934619"/>
            <a:ext cx="4571999" cy="2012288"/>
          </a:xfrm>
          <a:prstGeom prst="rect">
            <a:avLst/>
          </a:prstGeom>
          <a:noFill/>
          <a:ln>
            <a:noFill/>
          </a:ln>
        </p:spPr>
      </p:pic>
      <p:pic>
        <p:nvPicPr>
          <p:cNvPr id="203" name="Google Shape;203;p28"/>
          <p:cNvPicPr preferRelativeResize="0"/>
          <p:nvPr/>
        </p:nvPicPr>
        <p:blipFill>
          <a:blip r:embed="rId5">
            <a:alphaModFix/>
          </a:blip>
          <a:stretch>
            <a:fillRect/>
          </a:stretch>
        </p:blipFill>
        <p:spPr>
          <a:xfrm>
            <a:off x="4572000" y="1017725"/>
            <a:ext cx="4571999" cy="2012275"/>
          </a:xfrm>
          <a:prstGeom prst="rect">
            <a:avLst/>
          </a:prstGeom>
          <a:noFill/>
          <a:ln>
            <a:noFill/>
          </a:ln>
        </p:spPr>
      </p:pic>
      <p:pic>
        <p:nvPicPr>
          <p:cNvPr id="204" name="Google Shape;204;p28"/>
          <p:cNvPicPr preferRelativeResize="0"/>
          <p:nvPr/>
        </p:nvPicPr>
        <p:blipFill>
          <a:blip r:embed="rId6">
            <a:alphaModFix/>
          </a:blip>
          <a:stretch>
            <a:fillRect/>
          </a:stretch>
        </p:blipFill>
        <p:spPr>
          <a:xfrm>
            <a:off x="4572000" y="2934612"/>
            <a:ext cx="4571999" cy="20122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CNN Inference SOX</a:t>
            </a:r>
            <a:endParaRPr/>
          </a:p>
        </p:txBody>
      </p:sp>
      <p:pic>
        <p:nvPicPr>
          <p:cNvPr id="210" name="Google Shape;210;p29"/>
          <p:cNvPicPr preferRelativeResize="0"/>
          <p:nvPr/>
        </p:nvPicPr>
        <p:blipFill>
          <a:blip r:embed="rId3">
            <a:alphaModFix/>
          </a:blip>
          <a:stretch>
            <a:fillRect/>
          </a:stretch>
        </p:blipFill>
        <p:spPr>
          <a:xfrm>
            <a:off x="2286013" y="1017719"/>
            <a:ext cx="4571970" cy="2012275"/>
          </a:xfrm>
          <a:prstGeom prst="rect">
            <a:avLst/>
          </a:prstGeom>
          <a:noFill/>
          <a:ln>
            <a:noFill/>
          </a:ln>
        </p:spPr>
      </p:pic>
      <p:pic>
        <p:nvPicPr>
          <p:cNvPr id="211" name="Google Shape;211;p29"/>
          <p:cNvPicPr preferRelativeResize="0"/>
          <p:nvPr/>
        </p:nvPicPr>
        <p:blipFill>
          <a:blip r:embed="rId4">
            <a:alphaModFix/>
          </a:blip>
          <a:stretch>
            <a:fillRect/>
          </a:stretch>
        </p:blipFill>
        <p:spPr>
          <a:xfrm>
            <a:off x="2286013" y="2964874"/>
            <a:ext cx="4571938" cy="2012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311700" y="86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CoAtNet Performance</a:t>
            </a:r>
            <a:endParaRPr/>
          </a:p>
        </p:txBody>
      </p:sp>
      <p:pic>
        <p:nvPicPr>
          <p:cNvPr id="217" name="Google Shape;217;p30"/>
          <p:cNvPicPr preferRelativeResize="0"/>
          <p:nvPr/>
        </p:nvPicPr>
        <p:blipFill>
          <a:blip r:embed="rId3">
            <a:alphaModFix/>
          </a:blip>
          <a:stretch>
            <a:fillRect/>
          </a:stretch>
        </p:blipFill>
        <p:spPr>
          <a:xfrm>
            <a:off x="5037821" y="761300"/>
            <a:ext cx="4046400" cy="1464760"/>
          </a:xfrm>
          <a:prstGeom prst="rect">
            <a:avLst/>
          </a:prstGeom>
          <a:noFill/>
          <a:ln>
            <a:noFill/>
          </a:ln>
        </p:spPr>
      </p:pic>
      <p:pic>
        <p:nvPicPr>
          <p:cNvPr id="218" name="Google Shape;218;p30"/>
          <p:cNvPicPr preferRelativeResize="0"/>
          <p:nvPr/>
        </p:nvPicPr>
        <p:blipFill>
          <a:blip r:embed="rId4">
            <a:alphaModFix/>
          </a:blip>
          <a:stretch>
            <a:fillRect/>
          </a:stretch>
        </p:blipFill>
        <p:spPr>
          <a:xfrm>
            <a:off x="5037825" y="2226045"/>
            <a:ext cx="4046400" cy="1423509"/>
          </a:xfrm>
          <a:prstGeom prst="rect">
            <a:avLst/>
          </a:prstGeom>
          <a:noFill/>
          <a:ln>
            <a:noFill/>
          </a:ln>
        </p:spPr>
      </p:pic>
      <p:pic>
        <p:nvPicPr>
          <p:cNvPr id="219" name="Google Shape;219;p30"/>
          <p:cNvPicPr preferRelativeResize="0"/>
          <p:nvPr/>
        </p:nvPicPr>
        <p:blipFill>
          <a:blip r:embed="rId5">
            <a:alphaModFix/>
          </a:blip>
          <a:stretch>
            <a:fillRect/>
          </a:stretch>
        </p:blipFill>
        <p:spPr>
          <a:xfrm>
            <a:off x="5037820" y="3649545"/>
            <a:ext cx="4046400" cy="1493962"/>
          </a:xfrm>
          <a:prstGeom prst="rect">
            <a:avLst/>
          </a:prstGeom>
          <a:noFill/>
          <a:ln>
            <a:noFill/>
          </a:ln>
        </p:spPr>
      </p:pic>
      <p:pic>
        <p:nvPicPr>
          <p:cNvPr id="220" name="Google Shape;220;p30"/>
          <p:cNvPicPr preferRelativeResize="0"/>
          <p:nvPr/>
        </p:nvPicPr>
        <p:blipFill>
          <a:blip r:embed="rId6">
            <a:alphaModFix/>
          </a:blip>
          <a:stretch>
            <a:fillRect/>
          </a:stretch>
        </p:blipFill>
        <p:spPr>
          <a:xfrm>
            <a:off x="1975172" y="3678754"/>
            <a:ext cx="3062654" cy="1464750"/>
          </a:xfrm>
          <a:prstGeom prst="rect">
            <a:avLst/>
          </a:prstGeom>
          <a:noFill/>
          <a:ln>
            <a:noFill/>
          </a:ln>
        </p:spPr>
      </p:pic>
      <p:pic>
        <p:nvPicPr>
          <p:cNvPr id="221" name="Google Shape;221;p30"/>
          <p:cNvPicPr preferRelativeResize="0"/>
          <p:nvPr/>
        </p:nvPicPr>
        <p:blipFill>
          <a:blip r:embed="rId7">
            <a:alphaModFix/>
          </a:blip>
          <a:stretch>
            <a:fillRect/>
          </a:stretch>
        </p:blipFill>
        <p:spPr>
          <a:xfrm>
            <a:off x="1975173" y="2206422"/>
            <a:ext cx="3062650" cy="1462754"/>
          </a:xfrm>
          <a:prstGeom prst="rect">
            <a:avLst/>
          </a:prstGeom>
          <a:noFill/>
          <a:ln>
            <a:noFill/>
          </a:ln>
        </p:spPr>
      </p:pic>
      <p:pic>
        <p:nvPicPr>
          <p:cNvPr id="222" name="Google Shape;222;p30"/>
          <p:cNvPicPr preferRelativeResize="0"/>
          <p:nvPr/>
        </p:nvPicPr>
        <p:blipFill>
          <a:blip r:embed="rId8">
            <a:alphaModFix/>
          </a:blip>
          <a:stretch>
            <a:fillRect/>
          </a:stretch>
        </p:blipFill>
        <p:spPr>
          <a:xfrm>
            <a:off x="2834500" y="537325"/>
            <a:ext cx="1996275" cy="1659526"/>
          </a:xfrm>
          <a:prstGeom prst="rect">
            <a:avLst/>
          </a:prstGeom>
          <a:noFill/>
          <a:ln>
            <a:noFill/>
          </a:ln>
        </p:spPr>
      </p:pic>
      <p:sp>
        <p:nvSpPr>
          <p:cNvPr id="223" name="Google Shape;223;p30"/>
          <p:cNvSpPr txBox="1"/>
          <p:nvPr/>
        </p:nvSpPr>
        <p:spPr>
          <a:xfrm>
            <a:off x="311712" y="1418138"/>
            <a:ext cx="1343700" cy="31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95959"/>
                </a:solidFill>
              </a:rPr>
              <a:t>H&amp;E</a:t>
            </a:r>
            <a:endParaRPr b="1" sz="2200">
              <a:solidFill>
                <a:srgbClr val="595959"/>
              </a:solidFill>
            </a:endParaRPr>
          </a:p>
          <a:p>
            <a:pPr indent="0" lvl="0" marL="0" rtl="0" algn="l">
              <a:spcBef>
                <a:spcPts val="120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Melan-A</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SOX10</a:t>
            </a:r>
            <a:endParaRPr b="1" sz="2200">
              <a:solidFill>
                <a:srgbClr val="59595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Densenet Patch Classifier on New Patches (h&amp;e)</a:t>
            </a:r>
            <a:endParaRPr/>
          </a:p>
        </p:txBody>
      </p:sp>
      <p:sp>
        <p:nvSpPr>
          <p:cNvPr id="229" name="Google Shape;22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30" name="Google Shape;230;p31"/>
          <p:cNvSpPr txBox="1"/>
          <p:nvPr/>
        </p:nvSpPr>
        <p:spPr>
          <a:xfrm>
            <a:off x="2001050" y="879200"/>
            <a:ext cx="90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New</a:t>
            </a:r>
            <a:endParaRPr sz="1800">
              <a:solidFill>
                <a:schemeClr val="dk2"/>
              </a:solidFill>
            </a:endParaRPr>
          </a:p>
        </p:txBody>
      </p:sp>
      <p:sp>
        <p:nvSpPr>
          <p:cNvPr id="231" name="Google Shape;231;p31"/>
          <p:cNvSpPr txBox="1"/>
          <p:nvPr/>
        </p:nvSpPr>
        <p:spPr>
          <a:xfrm>
            <a:off x="6561838" y="905463"/>
            <a:ext cx="58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Old</a:t>
            </a:r>
            <a:endParaRPr sz="1800">
              <a:solidFill>
                <a:schemeClr val="dk2"/>
              </a:solidFill>
            </a:endParaRPr>
          </a:p>
        </p:txBody>
      </p:sp>
      <p:pic>
        <p:nvPicPr>
          <p:cNvPr id="232" name="Google Shape;232;p31"/>
          <p:cNvPicPr preferRelativeResize="0"/>
          <p:nvPr/>
        </p:nvPicPr>
        <p:blipFill>
          <a:blip r:embed="rId3">
            <a:alphaModFix/>
          </a:blip>
          <a:stretch>
            <a:fillRect/>
          </a:stretch>
        </p:blipFill>
        <p:spPr>
          <a:xfrm>
            <a:off x="5026375" y="1340900"/>
            <a:ext cx="3652051" cy="3544373"/>
          </a:xfrm>
          <a:prstGeom prst="rect">
            <a:avLst/>
          </a:prstGeom>
          <a:noFill/>
          <a:ln>
            <a:noFill/>
          </a:ln>
        </p:spPr>
      </p:pic>
      <p:pic>
        <p:nvPicPr>
          <p:cNvPr id="233" name="Google Shape;233;p31"/>
          <p:cNvPicPr preferRelativeResize="0"/>
          <p:nvPr/>
        </p:nvPicPr>
        <p:blipFill>
          <a:blip r:embed="rId4">
            <a:alphaModFix/>
          </a:blip>
          <a:stretch>
            <a:fillRect/>
          </a:stretch>
        </p:blipFill>
        <p:spPr>
          <a:xfrm>
            <a:off x="702700" y="1340900"/>
            <a:ext cx="3878073" cy="3544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Adaptive Pooling</a:t>
            </a:r>
            <a:endParaRPr/>
          </a:p>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4155900" cy="3832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1575"/>
              <a:t>What is it? </a:t>
            </a:r>
            <a:r>
              <a:rPr lang="en" sz="1075"/>
              <a:t>(ChatGPT)</a:t>
            </a:r>
            <a:endParaRPr sz="1075"/>
          </a:p>
          <a:p>
            <a:pPr indent="-328649" lvl="0" marL="457200" rtl="0" algn="l">
              <a:lnSpc>
                <a:spcPct val="105000"/>
              </a:lnSpc>
              <a:spcBef>
                <a:spcPts val="1200"/>
              </a:spcBef>
              <a:spcAft>
                <a:spcPts val="0"/>
              </a:spcAft>
              <a:buSzPts val="1576"/>
              <a:buChar char="-"/>
            </a:pPr>
            <a:r>
              <a:rPr lang="en" sz="1575"/>
              <a:t>Pooling (non-trainable) layer that goes </a:t>
            </a:r>
            <a:r>
              <a:rPr lang="en" sz="1575"/>
              <a:t>after convolutional layers but before dense layers</a:t>
            </a:r>
            <a:endParaRPr sz="1575"/>
          </a:p>
          <a:p>
            <a:pPr indent="0" lvl="0" marL="0" rtl="0" algn="l">
              <a:lnSpc>
                <a:spcPct val="105000"/>
              </a:lnSpc>
              <a:spcBef>
                <a:spcPts val="1200"/>
              </a:spcBef>
              <a:spcAft>
                <a:spcPts val="0"/>
              </a:spcAft>
              <a:buSzPts val="688"/>
              <a:buNone/>
            </a:pPr>
            <a:r>
              <a:rPr lang="en" sz="1575"/>
              <a:t>How does it work?</a:t>
            </a:r>
            <a:endParaRPr sz="1575"/>
          </a:p>
          <a:p>
            <a:pPr indent="-328649" lvl="0" marL="457200" rtl="0" algn="l">
              <a:lnSpc>
                <a:spcPct val="105000"/>
              </a:lnSpc>
              <a:spcBef>
                <a:spcPts val="1200"/>
              </a:spcBef>
              <a:spcAft>
                <a:spcPts val="0"/>
              </a:spcAft>
              <a:buSzPts val="1576"/>
              <a:buChar char="-"/>
            </a:pPr>
            <a:r>
              <a:rPr lang="en" sz="1575"/>
              <a:t>Adaptive pooling layer picks stride and kernel values for each new image such that </a:t>
            </a:r>
            <a:r>
              <a:rPr lang="en" sz="1575"/>
              <a:t>output</a:t>
            </a:r>
            <a:r>
              <a:rPr lang="en" sz="1575"/>
              <a:t> layer is uniform size</a:t>
            </a:r>
            <a:endParaRPr sz="1575"/>
          </a:p>
          <a:p>
            <a:pPr indent="-328649" lvl="0" marL="457200" rtl="0" algn="l">
              <a:lnSpc>
                <a:spcPct val="105000"/>
              </a:lnSpc>
              <a:spcBef>
                <a:spcPts val="0"/>
              </a:spcBef>
              <a:spcAft>
                <a:spcPts val="0"/>
              </a:spcAft>
              <a:buSzPts val="1576"/>
              <a:buChar char="-"/>
            </a:pPr>
            <a:r>
              <a:rPr lang="en" sz="1575"/>
              <a:t>All values within the kernel are averaged (pooled together) -&gt; </a:t>
            </a:r>
            <a:r>
              <a:rPr lang="en" sz="1575"/>
              <a:t>Spacial </a:t>
            </a:r>
            <a:r>
              <a:rPr lang="en" sz="1575"/>
              <a:t>reduction </a:t>
            </a:r>
            <a:endParaRPr sz="1575"/>
          </a:p>
          <a:p>
            <a:pPr indent="0" lvl="0" marL="0" rtl="0" algn="l">
              <a:lnSpc>
                <a:spcPct val="105000"/>
              </a:lnSpc>
              <a:spcBef>
                <a:spcPts val="1200"/>
              </a:spcBef>
              <a:spcAft>
                <a:spcPts val="1200"/>
              </a:spcAft>
              <a:buSzPts val="688"/>
              <a:buNone/>
            </a:pPr>
            <a:r>
              <a:t/>
            </a:r>
            <a:endParaRPr sz="1125"/>
          </a:p>
        </p:txBody>
      </p:sp>
      <p:sp>
        <p:nvSpPr>
          <p:cNvPr id="62" name="Google Shape;62;p14"/>
          <p:cNvSpPr txBox="1"/>
          <p:nvPr/>
        </p:nvSpPr>
        <p:spPr>
          <a:xfrm>
            <a:off x="4582950" y="1126550"/>
            <a:ext cx="4351200" cy="3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Then </a:t>
            </a:r>
            <a:r>
              <a:rPr lang="en" sz="1700">
                <a:solidFill>
                  <a:schemeClr val="dk2"/>
                </a:solidFill>
              </a:rPr>
              <a:t>why</a:t>
            </a:r>
            <a:r>
              <a:rPr lang="en" sz="1700">
                <a:solidFill>
                  <a:schemeClr val="dk2"/>
                </a:solidFill>
              </a:rPr>
              <a:t> do we need to pad?</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Convolutional layers can take any input size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Dense layers need a fixed size, but we add Adaptive pool layer right before to create a fixed size </a:t>
            </a:r>
            <a:r>
              <a:rPr lang="en" sz="1700">
                <a:solidFill>
                  <a:schemeClr val="dk2"/>
                </a:solidFill>
              </a:rPr>
              <a:t>✅</a:t>
            </a:r>
            <a:endParaRPr sz="1700">
              <a:solidFill>
                <a:schemeClr val="dk2"/>
              </a:solidFill>
            </a:endParaRPr>
          </a:p>
          <a:p>
            <a:pPr indent="0" lvl="0" marL="45720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rPr lang="en" sz="1700">
                <a:solidFill>
                  <a:schemeClr val="dk2"/>
                </a:solidFill>
              </a:rPr>
              <a:t>BUT data loaders need a fixed input </a:t>
            </a:r>
            <a:r>
              <a:rPr lang="en" sz="1700">
                <a:solidFill>
                  <a:schemeClr val="dk2"/>
                </a:solidFill>
              </a:rPr>
              <a:t>dimension within batches!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Approach #1: Just pad up to largest image size in that batch</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Approach #2: Batch images by similar size -&gt; Less padding</a:t>
            </a:r>
            <a:endParaRPr sz="17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11700" y="214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 Model w Densenet (h&amp;e)</a:t>
            </a:r>
            <a:endParaRPr/>
          </a:p>
        </p:txBody>
      </p:sp>
      <p:sp>
        <p:nvSpPr>
          <p:cNvPr id="239" name="Google Shape;23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40" name="Google Shape;240;p32"/>
          <p:cNvSpPr txBox="1"/>
          <p:nvPr/>
        </p:nvSpPr>
        <p:spPr>
          <a:xfrm>
            <a:off x="2001050" y="664500"/>
            <a:ext cx="90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New</a:t>
            </a:r>
            <a:endParaRPr sz="1800">
              <a:solidFill>
                <a:schemeClr val="dk2"/>
              </a:solidFill>
            </a:endParaRPr>
          </a:p>
        </p:txBody>
      </p:sp>
      <p:sp>
        <p:nvSpPr>
          <p:cNvPr id="241" name="Google Shape;241;p32"/>
          <p:cNvSpPr txBox="1"/>
          <p:nvPr/>
        </p:nvSpPr>
        <p:spPr>
          <a:xfrm>
            <a:off x="6561838" y="690763"/>
            <a:ext cx="58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Old</a:t>
            </a:r>
            <a:endParaRPr sz="1800">
              <a:solidFill>
                <a:schemeClr val="dk2"/>
              </a:solidFill>
            </a:endParaRPr>
          </a:p>
        </p:txBody>
      </p:sp>
      <p:pic>
        <p:nvPicPr>
          <p:cNvPr id="242" name="Google Shape;242;p32"/>
          <p:cNvPicPr preferRelativeResize="0"/>
          <p:nvPr/>
        </p:nvPicPr>
        <p:blipFill rotWithShape="1">
          <a:blip r:embed="rId3">
            <a:alphaModFix/>
          </a:blip>
          <a:srcRect b="0" l="0" r="0" t="43052"/>
          <a:stretch/>
        </p:blipFill>
        <p:spPr>
          <a:xfrm>
            <a:off x="4318000" y="1046323"/>
            <a:ext cx="2955999" cy="2588964"/>
          </a:xfrm>
          <a:prstGeom prst="rect">
            <a:avLst/>
          </a:prstGeom>
          <a:noFill/>
          <a:ln>
            <a:noFill/>
          </a:ln>
        </p:spPr>
      </p:pic>
      <p:pic>
        <p:nvPicPr>
          <p:cNvPr id="243" name="Google Shape;243;p32"/>
          <p:cNvPicPr preferRelativeResize="0"/>
          <p:nvPr/>
        </p:nvPicPr>
        <p:blipFill rotWithShape="1">
          <a:blip r:embed="rId3">
            <a:alphaModFix/>
          </a:blip>
          <a:srcRect b="56050" l="-1380" r="1380" t="-915"/>
          <a:stretch/>
        </p:blipFill>
        <p:spPr>
          <a:xfrm>
            <a:off x="6414275" y="2835872"/>
            <a:ext cx="3344300" cy="2307626"/>
          </a:xfrm>
          <a:prstGeom prst="rect">
            <a:avLst/>
          </a:prstGeom>
          <a:noFill/>
          <a:ln>
            <a:noFill/>
          </a:ln>
        </p:spPr>
      </p:pic>
      <p:pic>
        <p:nvPicPr>
          <p:cNvPr id="244" name="Google Shape;244;p32"/>
          <p:cNvPicPr preferRelativeResize="0"/>
          <p:nvPr/>
        </p:nvPicPr>
        <p:blipFill rotWithShape="1">
          <a:blip r:embed="rId4">
            <a:alphaModFix/>
          </a:blip>
          <a:srcRect b="0" l="0" r="5168" t="42785"/>
          <a:stretch/>
        </p:blipFill>
        <p:spPr>
          <a:xfrm>
            <a:off x="134700" y="1040210"/>
            <a:ext cx="2956000" cy="2601227"/>
          </a:xfrm>
          <a:prstGeom prst="rect">
            <a:avLst/>
          </a:prstGeom>
          <a:noFill/>
          <a:ln>
            <a:noFill/>
          </a:ln>
        </p:spPr>
      </p:pic>
      <p:pic>
        <p:nvPicPr>
          <p:cNvPr id="245" name="Google Shape;245;p32"/>
          <p:cNvPicPr preferRelativeResize="0"/>
          <p:nvPr/>
        </p:nvPicPr>
        <p:blipFill rotWithShape="1">
          <a:blip r:embed="rId4">
            <a:alphaModFix/>
          </a:blip>
          <a:srcRect b="57484" l="0" r="26948" t="0"/>
          <a:stretch/>
        </p:blipFill>
        <p:spPr>
          <a:xfrm>
            <a:off x="2001050" y="2956650"/>
            <a:ext cx="2576175" cy="2186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MIL Attention </a:t>
            </a:r>
            <a:endParaRPr/>
          </a:p>
        </p:txBody>
      </p:sp>
      <p:sp>
        <p:nvSpPr>
          <p:cNvPr id="251" name="Google Shape;25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33"/>
          <p:cNvPicPr preferRelativeResize="0"/>
          <p:nvPr/>
        </p:nvPicPr>
        <p:blipFill>
          <a:blip r:embed="rId3">
            <a:alphaModFix/>
          </a:blip>
          <a:stretch>
            <a:fillRect/>
          </a:stretch>
        </p:blipFill>
        <p:spPr>
          <a:xfrm>
            <a:off x="744675" y="1100675"/>
            <a:ext cx="7371774" cy="3690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MIL Attention </a:t>
            </a:r>
            <a:endParaRPr/>
          </a:p>
          <a:p>
            <a:pPr indent="0" lvl="0" marL="0" rtl="0" algn="l">
              <a:spcBef>
                <a:spcPts val="0"/>
              </a:spcBef>
              <a:spcAft>
                <a:spcPts val="0"/>
              </a:spcAft>
              <a:buNone/>
            </a:pPr>
            <a:r>
              <a:t/>
            </a:r>
            <a:endParaRPr/>
          </a:p>
        </p:txBody>
      </p:sp>
      <p:sp>
        <p:nvSpPr>
          <p:cNvPr id="258" name="Google Shape;25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34"/>
          <p:cNvPicPr preferRelativeResize="0"/>
          <p:nvPr/>
        </p:nvPicPr>
        <p:blipFill>
          <a:blip r:embed="rId3">
            <a:alphaModFix/>
          </a:blip>
          <a:stretch>
            <a:fillRect/>
          </a:stretch>
        </p:blipFill>
        <p:spPr>
          <a:xfrm>
            <a:off x="796625" y="1096825"/>
            <a:ext cx="7452549" cy="3726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nvSpPr>
        <p:spPr>
          <a:xfrm>
            <a:off x="1719525" y="4436800"/>
            <a:ext cx="6669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h&amp;e</a:t>
            </a:r>
            <a:endParaRPr sz="1800">
              <a:solidFill>
                <a:schemeClr val="dk2"/>
              </a:solidFill>
            </a:endParaRPr>
          </a:p>
        </p:txBody>
      </p:sp>
      <p:sp>
        <p:nvSpPr>
          <p:cNvPr id="265" name="Google Shape;265;p35"/>
          <p:cNvSpPr txBox="1"/>
          <p:nvPr/>
        </p:nvSpPr>
        <p:spPr>
          <a:xfrm>
            <a:off x="4200275" y="4436788"/>
            <a:ext cx="9720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melan</a:t>
            </a:r>
            <a:endParaRPr sz="1800">
              <a:solidFill>
                <a:schemeClr val="dk2"/>
              </a:solidFill>
            </a:endParaRPr>
          </a:p>
        </p:txBody>
      </p:sp>
      <p:sp>
        <p:nvSpPr>
          <p:cNvPr id="266" name="Google Shape;266;p35"/>
          <p:cNvSpPr txBox="1"/>
          <p:nvPr/>
        </p:nvSpPr>
        <p:spPr>
          <a:xfrm>
            <a:off x="6536463" y="4436788"/>
            <a:ext cx="916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sox10</a:t>
            </a:r>
            <a:endParaRPr sz="1800">
              <a:solidFill>
                <a:schemeClr val="dk2"/>
              </a:solidFill>
            </a:endParaRPr>
          </a:p>
        </p:txBody>
      </p:sp>
      <p:sp>
        <p:nvSpPr>
          <p:cNvPr id="267" name="Google Shape;267;p35"/>
          <p:cNvSpPr txBox="1"/>
          <p:nvPr/>
        </p:nvSpPr>
        <p:spPr>
          <a:xfrm>
            <a:off x="70050" y="86325"/>
            <a:ext cx="13191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Case 53</a:t>
            </a:r>
            <a:endParaRPr b="1" sz="2000">
              <a:solidFill>
                <a:schemeClr val="dk2"/>
              </a:solidFill>
            </a:endParaRPr>
          </a:p>
        </p:txBody>
      </p:sp>
      <p:pic>
        <p:nvPicPr>
          <p:cNvPr id="268" name="Google Shape;268;p35" title="case_53_match_1_h&amp;e.png"/>
          <p:cNvPicPr preferRelativeResize="0"/>
          <p:nvPr/>
        </p:nvPicPr>
        <p:blipFill>
          <a:blip r:embed="rId3">
            <a:alphaModFix/>
          </a:blip>
          <a:stretch>
            <a:fillRect/>
          </a:stretch>
        </p:blipFill>
        <p:spPr>
          <a:xfrm>
            <a:off x="1593399" y="152400"/>
            <a:ext cx="861224" cy="4291548"/>
          </a:xfrm>
          <a:prstGeom prst="rect">
            <a:avLst/>
          </a:prstGeom>
          <a:noFill/>
          <a:ln>
            <a:noFill/>
          </a:ln>
        </p:spPr>
      </p:pic>
      <p:pic>
        <p:nvPicPr>
          <p:cNvPr id="269" name="Google Shape;269;p35" title="case_53_match_1_melan.png"/>
          <p:cNvPicPr preferRelativeResize="0"/>
          <p:nvPr/>
        </p:nvPicPr>
        <p:blipFill>
          <a:blip r:embed="rId4">
            <a:alphaModFix/>
          </a:blip>
          <a:stretch>
            <a:fillRect/>
          </a:stretch>
        </p:blipFill>
        <p:spPr>
          <a:xfrm>
            <a:off x="4136386" y="152400"/>
            <a:ext cx="815125" cy="4291548"/>
          </a:xfrm>
          <a:prstGeom prst="rect">
            <a:avLst/>
          </a:prstGeom>
          <a:noFill/>
          <a:ln>
            <a:noFill/>
          </a:ln>
        </p:spPr>
      </p:pic>
      <p:pic>
        <p:nvPicPr>
          <p:cNvPr id="270" name="Google Shape;270;p35" title="case_53_match_1_sox10.png"/>
          <p:cNvPicPr preferRelativeResize="0"/>
          <p:nvPr/>
        </p:nvPicPr>
        <p:blipFill>
          <a:blip r:embed="rId5">
            <a:alphaModFix/>
          </a:blip>
          <a:stretch>
            <a:fillRect/>
          </a:stretch>
        </p:blipFill>
        <p:spPr>
          <a:xfrm>
            <a:off x="6633251" y="86325"/>
            <a:ext cx="722953" cy="42915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Cross-stain Patch Testing on Nice Matches - case 53</a:t>
            </a:r>
            <a:endParaRPr sz="2420"/>
          </a:p>
        </p:txBody>
      </p:sp>
      <p:pic>
        <p:nvPicPr>
          <p:cNvPr id="276" name="Google Shape;276;p36" title="case_53_match_1_h&amp;e_patch80_h&amp;e.png"/>
          <p:cNvPicPr preferRelativeResize="0"/>
          <p:nvPr/>
        </p:nvPicPr>
        <p:blipFill>
          <a:blip r:embed="rId3">
            <a:alphaModFix/>
          </a:blip>
          <a:stretch>
            <a:fillRect/>
          </a:stretch>
        </p:blipFill>
        <p:spPr>
          <a:xfrm>
            <a:off x="258950" y="711550"/>
            <a:ext cx="2142500" cy="2149164"/>
          </a:xfrm>
          <a:prstGeom prst="rect">
            <a:avLst/>
          </a:prstGeom>
          <a:noFill/>
          <a:ln>
            <a:noFill/>
          </a:ln>
        </p:spPr>
      </p:pic>
      <p:pic>
        <p:nvPicPr>
          <p:cNvPr id="277" name="Google Shape;277;p36" title="case_53_match_1_h&amp;e_patch80_melan.png"/>
          <p:cNvPicPr preferRelativeResize="0"/>
          <p:nvPr/>
        </p:nvPicPr>
        <p:blipFill>
          <a:blip r:embed="rId4">
            <a:alphaModFix/>
          </a:blip>
          <a:stretch>
            <a:fillRect/>
          </a:stretch>
        </p:blipFill>
        <p:spPr>
          <a:xfrm>
            <a:off x="3452775" y="711550"/>
            <a:ext cx="2142500" cy="2149175"/>
          </a:xfrm>
          <a:prstGeom prst="rect">
            <a:avLst/>
          </a:prstGeom>
          <a:noFill/>
          <a:ln>
            <a:noFill/>
          </a:ln>
        </p:spPr>
      </p:pic>
      <p:pic>
        <p:nvPicPr>
          <p:cNvPr id="278" name="Google Shape;278;p36" title="case_53_match_1_h&amp;e_patch80_sox10.png"/>
          <p:cNvPicPr preferRelativeResize="0"/>
          <p:nvPr/>
        </p:nvPicPr>
        <p:blipFill>
          <a:blip r:embed="rId5">
            <a:alphaModFix/>
          </a:blip>
          <a:stretch>
            <a:fillRect/>
          </a:stretch>
        </p:blipFill>
        <p:spPr>
          <a:xfrm>
            <a:off x="6646600" y="711550"/>
            <a:ext cx="2142500" cy="2149164"/>
          </a:xfrm>
          <a:prstGeom prst="rect">
            <a:avLst/>
          </a:prstGeom>
          <a:noFill/>
          <a:ln>
            <a:noFill/>
          </a:ln>
        </p:spPr>
      </p:pic>
      <p:pic>
        <p:nvPicPr>
          <p:cNvPr id="279" name="Google Shape;279;p36" title="case_53_match_1_h&amp;e_patch86_melan.png"/>
          <p:cNvPicPr preferRelativeResize="0"/>
          <p:nvPr/>
        </p:nvPicPr>
        <p:blipFill>
          <a:blip r:embed="rId6">
            <a:alphaModFix/>
          </a:blip>
          <a:stretch>
            <a:fillRect/>
          </a:stretch>
        </p:blipFill>
        <p:spPr>
          <a:xfrm>
            <a:off x="3452775" y="2917313"/>
            <a:ext cx="2142500" cy="2142500"/>
          </a:xfrm>
          <a:prstGeom prst="rect">
            <a:avLst/>
          </a:prstGeom>
          <a:noFill/>
          <a:ln>
            <a:noFill/>
          </a:ln>
        </p:spPr>
      </p:pic>
      <p:pic>
        <p:nvPicPr>
          <p:cNvPr id="280" name="Google Shape;280;p36" title="case_53_match_1_h&amp;e_patch86_sox10.png"/>
          <p:cNvPicPr preferRelativeResize="0"/>
          <p:nvPr/>
        </p:nvPicPr>
        <p:blipFill>
          <a:blip r:embed="rId7">
            <a:alphaModFix/>
          </a:blip>
          <a:stretch>
            <a:fillRect/>
          </a:stretch>
        </p:blipFill>
        <p:spPr>
          <a:xfrm>
            <a:off x="6646599" y="2917338"/>
            <a:ext cx="2142500" cy="2142473"/>
          </a:xfrm>
          <a:prstGeom prst="rect">
            <a:avLst/>
          </a:prstGeom>
          <a:noFill/>
          <a:ln>
            <a:noFill/>
          </a:ln>
        </p:spPr>
      </p:pic>
      <p:pic>
        <p:nvPicPr>
          <p:cNvPr id="281" name="Google Shape;281;p36" title="case_53_match_1_h&amp;e_patch86_h&amp;e.png"/>
          <p:cNvPicPr preferRelativeResize="0"/>
          <p:nvPr/>
        </p:nvPicPr>
        <p:blipFill>
          <a:blip r:embed="rId8">
            <a:alphaModFix/>
          </a:blip>
          <a:stretch>
            <a:fillRect/>
          </a:stretch>
        </p:blipFill>
        <p:spPr>
          <a:xfrm>
            <a:off x="258949" y="2917338"/>
            <a:ext cx="2142500" cy="21424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7" title="case_68_match_2_sox10.png"/>
          <p:cNvPicPr preferRelativeResize="0"/>
          <p:nvPr/>
        </p:nvPicPr>
        <p:blipFill>
          <a:blip r:embed="rId3">
            <a:alphaModFix/>
          </a:blip>
          <a:stretch>
            <a:fillRect/>
          </a:stretch>
        </p:blipFill>
        <p:spPr>
          <a:xfrm>
            <a:off x="6246013" y="1462800"/>
            <a:ext cx="2570551" cy="1980307"/>
          </a:xfrm>
          <a:prstGeom prst="rect">
            <a:avLst/>
          </a:prstGeom>
          <a:noFill/>
          <a:ln>
            <a:noFill/>
          </a:ln>
        </p:spPr>
      </p:pic>
      <p:pic>
        <p:nvPicPr>
          <p:cNvPr id="287" name="Google Shape;287;p37" title="case_68_match_2_h&amp;e.png"/>
          <p:cNvPicPr preferRelativeResize="0"/>
          <p:nvPr/>
        </p:nvPicPr>
        <p:blipFill>
          <a:blip r:embed="rId4">
            <a:alphaModFix/>
          </a:blip>
          <a:stretch>
            <a:fillRect/>
          </a:stretch>
        </p:blipFill>
        <p:spPr>
          <a:xfrm>
            <a:off x="327437" y="1462813"/>
            <a:ext cx="2570548" cy="2068576"/>
          </a:xfrm>
          <a:prstGeom prst="rect">
            <a:avLst/>
          </a:prstGeom>
          <a:noFill/>
          <a:ln>
            <a:noFill/>
          </a:ln>
        </p:spPr>
      </p:pic>
      <p:pic>
        <p:nvPicPr>
          <p:cNvPr id="288" name="Google Shape;288;p37" title="case_68_match_2_melan.png"/>
          <p:cNvPicPr preferRelativeResize="0"/>
          <p:nvPr/>
        </p:nvPicPr>
        <p:blipFill>
          <a:blip r:embed="rId5">
            <a:alphaModFix/>
          </a:blip>
          <a:stretch>
            <a:fillRect/>
          </a:stretch>
        </p:blipFill>
        <p:spPr>
          <a:xfrm>
            <a:off x="3229450" y="1504825"/>
            <a:ext cx="2685124" cy="1984548"/>
          </a:xfrm>
          <a:prstGeom prst="rect">
            <a:avLst/>
          </a:prstGeom>
          <a:noFill/>
          <a:ln>
            <a:noFill/>
          </a:ln>
        </p:spPr>
      </p:pic>
      <p:sp>
        <p:nvSpPr>
          <p:cNvPr id="289" name="Google Shape;289;p37"/>
          <p:cNvSpPr txBox="1"/>
          <p:nvPr/>
        </p:nvSpPr>
        <p:spPr>
          <a:xfrm>
            <a:off x="1250313" y="3318238"/>
            <a:ext cx="724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h&amp;e</a:t>
            </a:r>
            <a:endParaRPr sz="1800">
              <a:solidFill>
                <a:schemeClr val="dk2"/>
              </a:solidFill>
            </a:endParaRPr>
          </a:p>
        </p:txBody>
      </p:sp>
      <p:sp>
        <p:nvSpPr>
          <p:cNvPr id="290" name="Google Shape;290;p37"/>
          <p:cNvSpPr txBox="1"/>
          <p:nvPr/>
        </p:nvSpPr>
        <p:spPr>
          <a:xfrm>
            <a:off x="4367088" y="3318238"/>
            <a:ext cx="9720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melan</a:t>
            </a:r>
            <a:endParaRPr sz="1800">
              <a:solidFill>
                <a:schemeClr val="dk2"/>
              </a:solidFill>
            </a:endParaRPr>
          </a:p>
        </p:txBody>
      </p:sp>
      <p:sp>
        <p:nvSpPr>
          <p:cNvPr id="291" name="Google Shape;291;p37"/>
          <p:cNvSpPr txBox="1"/>
          <p:nvPr/>
        </p:nvSpPr>
        <p:spPr>
          <a:xfrm>
            <a:off x="7438613" y="3360888"/>
            <a:ext cx="916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sox10</a:t>
            </a:r>
            <a:endParaRPr sz="1800">
              <a:solidFill>
                <a:schemeClr val="dk2"/>
              </a:solidFill>
            </a:endParaRPr>
          </a:p>
        </p:txBody>
      </p:sp>
      <p:sp>
        <p:nvSpPr>
          <p:cNvPr id="292" name="Google Shape;292;p37"/>
          <p:cNvSpPr txBox="1"/>
          <p:nvPr/>
        </p:nvSpPr>
        <p:spPr>
          <a:xfrm>
            <a:off x="183300" y="206750"/>
            <a:ext cx="12789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rPr>
              <a:t>Case 68</a:t>
            </a:r>
            <a:endParaRPr b="1" sz="22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Cross-stain Patch Testing on Nice Matches - case 68</a:t>
            </a:r>
            <a:endParaRPr sz="2420"/>
          </a:p>
        </p:txBody>
      </p:sp>
      <p:pic>
        <p:nvPicPr>
          <p:cNvPr id="298" name="Google Shape;298;p38" title="case_68_match_2_h&amp;e_patch3_h&amp;e.png"/>
          <p:cNvPicPr preferRelativeResize="0"/>
          <p:nvPr/>
        </p:nvPicPr>
        <p:blipFill>
          <a:blip r:embed="rId3">
            <a:alphaModFix/>
          </a:blip>
          <a:stretch>
            <a:fillRect/>
          </a:stretch>
        </p:blipFill>
        <p:spPr>
          <a:xfrm>
            <a:off x="307825" y="725100"/>
            <a:ext cx="2124175" cy="2119050"/>
          </a:xfrm>
          <a:prstGeom prst="rect">
            <a:avLst/>
          </a:prstGeom>
          <a:noFill/>
          <a:ln>
            <a:noFill/>
          </a:ln>
        </p:spPr>
      </p:pic>
      <p:pic>
        <p:nvPicPr>
          <p:cNvPr id="299" name="Google Shape;299;p38" title="case_68_match_2_h&amp;e_patch3_melan.png"/>
          <p:cNvPicPr preferRelativeResize="0"/>
          <p:nvPr/>
        </p:nvPicPr>
        <p:blipFill>
          <a:blip r:embed="rId4">
            <a:alphaModFix/>
          </a:blip>
          <a:stretch>
            <a:fillRect/>
          </a:stretch>
        </p:blipFill>
        <p:spPr>
          <a:xfrm>
            <a:off x="3477226" y="725100"/>
            <a:ext cx="2153687" cy="2148500"/>
          </a:xfrm>
          <a:prstGeom prst="rect">
            <a:avLst/>
          </a:prstGeom>
          <a:noFill/>
          <a:ln>
            <a:noFill/>
          </a:ln>
        </p:spPr>
      </p:pic>
      <p:pic>
        <p:nvPicPr>
          <p:cNvPr id="300" name="Google Shape;300;p38" title="case_68_match_2_h&amp;e_patch3_sox10.png"/>
          <p:cNvPicPr preferRelativeResize="0"/>
          <p:nvPr/>
        </p:nvPicPr>
        <p:blipFill>
          <a:blip r:embed="rId5">
            <a:alphaModFix/>
          </a:blip>
          <a:stretch>
            <a:fillRect/>
          </a:stretch>
        </p:blipFill>
        <p:spPr>
          <a:xfrm>
            <a:off x="6537675" y="725100"/>
            <a:ext cx="2153700" cy="2148513"/>
          </a:xfrm>
          <a:prstGeom prst="rect">
            <a:avLst/>
          </a:prstGeom>
          <a:noFill/>
          <a:ln>
            <a:noFill/>
          </a:ln>
        </p:spPr>
      </p:pic>
      <p:pic>
        <p:nvPicPr>
          <p:cNvPr id="301" name="Google Shape;301;p38" title="case_68_match_2_h&amp;e_patch11_melan.png"/>
          <p:cNvPicPr preferRelativeResize="0"/>
          <p:nvPr/>
        </p:nvPicPr>
        <p:blipFill>
          <a:blip r:embed="rId6">
            <a:alphaModFix/>
          </a:blip>
          <a:stretch>
            <a:fillRect/>
          </a:stretch>
        </p:blipFill>
        <p:spPr>
          <a:xfrm>
            <a:off x="3477225" y="2920913"/>
            <a:ext cx="2153700" cy="2153700"/>
          </a:xfrm>
          <a:prstGeom prst="rect">
            <a:avLst/>
          </a:prstGeom>
          <a:noFill/>
          <a:ln>
            <a:noFill/>
          </a:ln>
        </p:spPr>
      </p:pic>
      <p:pic>
        <p:nvPicPr>
          <p:cNvPr id="302" name="Google Shape;302;p38" title="case_68_match_2_h&amp;e_patch11_sox10.png"/>
          <p:cNvPicPr preferRelativeResize="0"/>
          <p:nvPr/>
        </p:nvPicPr>
        <p:blipFill>
          <a:blip r:embed="rId7">
            <a:alphaModFix/>
          </a:blip>
          <a:stretch>
            <a:fillRect/>
          </a:stretch>
        </p:blipFill>
        <p:spPr>
          <a:xfrm>
            <a:off x="6552438" y="2920925"/>
            <a:ext cx="2124175" cy="2124175"/>
          </a:xfrm>
          <a:prstGeom prst="rect">
            <a:avLst/>
          </a:prstGeom>
          <a:noFill/>
          <a:ln>
            <a:noFill/>
          </a:ln>
        </p:spPr>
      </p:pic>
      <p:pic>
        <p:nvPicPr>
          <p:cNvPr id="303" name="Google Shape;303;p38" title="case_68_match_2_h&amp;e_patch11_h&amp;e.png"/>
          <p:cNvPicPr preferRelativeResize="0"/>
          <p:nvPr/>
        </p:nvPicPr>
        <p:blipFill>
          <a:blip r:embed="rId8">
            <a:alphaModFix/>
          </a:blip>
          <a:stretch>
            <a:fillRect/>
          </a:stretch>
        </p:blipFill>
        <p:spPr>
          <a:xfrm>
            <a:off x="307849" y="2920937"/>
            <a:ext cx="2124150" cy="2124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#1: Padding to a consistent size within-batch</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Resize only images &gt; 400 pixels (small % of all images) for compute efficiency (less padding) </a:t>
            </a:r>
            <a:endParaRPr/>
          </a:p>
          <a:p>
            <a:pPr indent="0" lvl="0" marL="0" rtl="0" algn="l">
              <a:spcBef>
                <a:spcPts val="1200"/>
              </a:spcBef>
              <a:spcAft>
                <a:spcPts val="0"/>
              </a:spcAft>
              <a:buNone/>
            </a:pPr>
            <a:r>
              <a:rPr lang="en"/>
              <a:t>2) We pad all images to the size of the largest image in that batch -&gt; Uniform dimensions within batch</a:t>
            </a:r>
            <a:endParaRPr/>
          </a:p>
          <a:p>
            <a:pPr indent="-342900" lvl="0" marL="457200" rtl="0" algn="l">
              <a:spcBef>
                <a:spcPts val="1200"/>
              </a:spcBef>
              <a:spcAft>
                <a:spcPts val="0"/>
              </a:spcAft>
              <a:buSzPts val="1800"/>
              <a:buChar char="-"/>
            </a:pPr>
            <a:r>
              <a:rPr lang="en"/>
              <a:t>Padding doesn’t hurt performance bc CNNs can learn that padding doesn’t influence the class value (ChatGPT)</a:t>
            </a:r>
            <a:endParaRPr/>
          </a:p>
          <a:p>
            <a:pPr indent="-342900" lvl="0" marL="457200" rtl="0" algn="l">
              <a:spcBef>
                <a:spcPts val="0"/>
              </a:spcBef>
              <a:spcAft>
                <a:spcPts val="0"/>
              </a:spcAft>
              <a:buSzPts val="1800"/>
              <a:buChar char="-"/>
            </a:pPr>
            <a:r>
              <a:rPr lang="en"/>
              <a:t>We need to pad bc data loader needs consistent image size</a:t>
            </a:r>
            <a:endParaRPr/>
          </a:p>
          <a:p>
            <a:pPr indent="0" lvl="0" marL="0" rtl="0" algn="l">
              <a:spcBef>
                <a:spcPts val="1200"/>
              </a:spcBef>
              <a:spcAft>
                <a:spcPts val="1200"/>
              </a:spcAft>
              <a:buNone/>
            </a:pPr>
            <a:r>
              <a:rPr lang="en"/>
              <a:t>3) All images pass through the CNN with adaptive pooling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#1 Performance </a:t>
            </a:r>
            <a:r>
              <a:rPr lang="en" sz="1911" u="sng">
                <a:solidFill>
                  <a:schemeClr val="hlink"/>
                </a:solidFill>
                <a:hlinkClick r:id="rId3"/>
              </a:rPr>
              <a:t>(adapool colab)</a:t>
            </a:r>
            <a:r>
              <a:rPr lang="en" sz="1911"/>
              <a:t> </a:t>
            </a:r>
            <a:r>
              <a:rPr lang="en" sz="1911" u="sng">
                <a:solidFill>
                  <a:schemeClr val="hlink"/>
                </a:solidFill>
                <a:hlinkClick r:id="rId4"/>
              </a:rPr>
              <a:t>(normal cnn colab)</a:t>
            </a:r>
            <a:endParaRPr sz="1911"/>
          </a:p>
        </p:txBody>
      </p:sp>
      <p:sp>
        <p:nvSpPr>
          <p:cNvPr id="74" name="Google Shape;74;p16"/>
          <p:cNvSpPr txBox="1"/>
          <p:nvPr>
            <p:ph idx="1" type="body"/>
          </p:nvPr>
        </p:nvSpPr>
        <p:spPr>
          <a:xfrm>
            <a:off x="429800" y="936450"/>
            <a:ext cx="2549100" cy="438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Normal CNN</a:t>
            </a:r>
            <a:endParaRPr/>
          </a:p>
        </p:txBody>
      </p:sp>
      <p:pic>
        <p:nvPicPr>
          <p:cNvPr id="75" name="Google Shape;75;p16" title="Screen Shot 2025-05-13 at 5.58.09 PM.png"/>
          <p:cNvPicPr preferRelativeResize="0"/>
          <p:nvPr/>
        </p:nvPicPr>
        <p:blipFill rotWithShape="1">
          <a:blip r:embed="rId5">
            <a:alphaModFix/>
          </a:blip>
          <a:srcRect b="0" l="0" r="15583" t="0"/>
          <a:stretch/>
        </p:blipFill>
        <p:spPr>
          <a:xfrm>
            <a:off x="37400" y="2356100"/>
            <a:ext cx="2549099" cy="2538800"/>
          </a:xfrm>
          <a:prstGeom prst="rect">
            <a:avLst/>
          </a:prstGeom>
          <a:noFill/>
          <a:ln>
            <a:noFill/>
          </a:ln>
        </p:spPr>
      </p:pic>
      <p:pic>
        <p:nvPicPr>
          <p:cNvPr id="76" name="Google Shape;76;p16" title="Screen Shot 2025-05-13 at 5.59.40 PM.png"/>
          <p:cNvPicPr preferRelativeResize="0"/>
          <p:nvPr/>
        </p:nvPicPr>
        <p:blipFill>
          <a:blip r:embed="rId6">
            <a:alphaModFix/>
          </a:blip>
          <a:stretch>
            <a:fillRect/>
          </a:stretch>
        </p:blipFill>
        <p:spPr>
          <a:xfrm>
            <a:off x="-1" y="1565013"/>
            <a:ext cx="2621425" cy="676850"/>
          </a:xfrm>
          <a:prstGeom prst="rect">
            <a:avLst/>
          </a:prstGeom>
          <a:noFill/>
          <a:ln>
            <a:noFill/>
          </a:ln>
        </p:spPr>
      </p:pic>
      <p:sp>
        <p:nvSpPr>
          <p:cNvPr id="77" name="Google Shape;77;p16"/>
          <p:cNvSpPr txBox="1"/>
          <p:nvPr/>
        </p:nvSpPr>
        <p:spPr>
          <a:xfrm>
            <a:off x="6441000" y="687225"/>
            <a:ext cx="2877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Approach #1</a:t>
            </a:r>
            <a:r>
              <a:rPr lang="en" sz="1800">
                <a:solidFill>
                  <a:schemeClr val="dk2"/>
                </a:solidFill>
              </a:rPr>
              <a:t> (w/ Threshold Tuning)</a:t>
            </a:r>
            <a:endParaRPr sz="1800">
              <a:solidFill>
                <a:schemeClr val="dk2"/>
              </a:solidFill>
            </a:endParaRPr>
          </a:p>
        </p:txBody>
      </p:sp>
      <p:pic>
        <p:nvPicPr>
          <p:cNvPr id="78" name="Google Shape;78;p16" title="Screen Shot 2025-05-13 at 6.13.05 PM.png"/>
          <p:cNvPicPr preferRelativeResize="0"/>
          <p:nvPr/>
        </p:nvPicPr>
        <p:blipFill rotWithShape="1">
          <a:blip r:embed="rId7">
            <a:alphaModFix/>
          </a:blip>
          <a:srcRect b="0" l="0" r="14022" t="0"/>
          <a:stretch/>
        </p:blipFill>
        <p:spPr>
          <a:xfrm>
            <a:off x="6028773" y="2432425"/>
            <a:ext cx="2981600" cy="2711075"/>
          </a:xfrm>
          <a:prstGeom prst="rect">
            <a:avLst/>
          </a:prstGeom>
          <a:noFill/>
          <a:ln>
            <a:noFill/>
          </a:ln>
        </p:spPr>
      </p:pic>
      <p:pic>
        <p:nvPicPr>
          <p:cNvPr id="79" name="Google Shape;79;p16" title="Screen Shot 2025-05-13 at 6.13.58 PM.png"/>
          <p:cNvPicPr preferRelativeResize="0"/>
          <p:nvPr/>
        </p:nvPicPr>
        <p:blipFill>
          <a:blip r:embed="rId8">
            <a:alphaModFix/>
          </a:blip>
          <a:stretch>
            <a:fillRect/>
          </a:stretch>
        </p:blipFill>
        <p:spPr>
          <a:xfrm>
            <a:off x="6441000" y="1374450"/>
            <a:ext cx="2157150" cy="1057975"/>
          </a:xfrm>
          <a:prstGeom prst="rect">
            <a:avLst/>
          </a:prstGeom>
          <a:noFill/>
          <a:ln>
            <a:noFill/>
          </a:ln>
        </p:spPr>
      </p:pic>
      <p:sp>
        <p:nvSpPr>
          <p:cNvPr id="80" name="Google Shape;80;p16"/>
          <p:cNvSpPr txBox="1"/>
          <p:nvPr/>
        </p:nvSpPr>
        <p:spPr>
          <a:xfrm>
            <a:off x="144425" y="1291625"/>
            <a:ext cx="11460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81" name="Google Shape;81;p16" title="Screen Shot 2025-05-13 at 6.17.08 PM.png"/>
          <p:cNvPicPr preferRelativeResize="0"/>
          <p:nvPr/>
        </p:nvPicPr>
        <p:blipFill rotWithShape="1">
          <a:blip r:embed="rId9">
            <a:alphaModFix/>
          </a:blip>
          <a:srcRect b="0" l="0" r="14405" t="0"/>
          <a:stretch/>
        </p:blipFill>
        <p:spPr>
          <a:xfrm>
            <a:off x="3203037" y="2315819"/>
            <a:ext cx="2621425" cy="2619368"/>
          </a:xfrm>
          <a:prstGeom prst="rect">
            <a:avLst/>
          </a:prstGeom>
          <a:noFill/>
          <a:ln>
            <a:noFill/>
          </a:ln>
        </p:spPr>
      </p:pic>
      <p:sp>
        <p:nvSpPr>
          <p:cNvPr id="82" name="Google Shape;82;p16"/>
          <p:cNvSpPr txBox="1"/>
          <p:nvPr/>
        </p:nvSpPr>
        <p:spPr>
          <a:xfrm>
            <a:off x="3152175" y="668150"/>
            <a:ext cx="274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Approach #1 (No Threshold Tuning)</a:t>
            </a:r>
            <a:endParaRPr sz="1800">
              <a:solidFill>
                <a:schemeClr val="dk2"/>
              </a:solidFill>
            </a:endParaRPr>
          </a:p>
        </p:txBody>
      </p:sp>
      <p:pic>
        <p:nvPicPr>
          <p:cNvPr id="83" name="Google Shape;83;p16" title="Screen Shot 2025-05-13 at 6.18.11 PM.png"/>
          <p:cNvPicPr preferRelativeResize="0"/>
          <p:nvPr/>
        </p:nvPicPr>
        <p:blipFill>
          <a:blip r:embed="rId10">
            <a:alphaModFix/>
          </a:blip>
          <a:stretch>
            <a:fillRect/>
          </a:stretch>
        </p:blipFill>
        <p:spPr>
          <a:xfrm>
            <a:off x="3256663" y="1587394"/>
            <a:ext cx="2549100" cy="6320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#2: Bucketing</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Resize only images &gt; 512 pixels (small % of all images) for compute efficiency (less padding) </a:t>
            </a:r>
            <a:endParaRPr/>
          </a:p>
          <a:p>
            <a:pPr indent="0" lvl="0" marL="0" rtl="0" algn="l">
              <a:spcBef>
                <a:spcPts val="1200"/>
              </a:spcBef>
              <a:spcAft>
                <a:spcPts val="0"/>
              </a:spcAft>
              <a:buNone/>
            </a:pPr>
            <a:r>
              <a:rPr b="1" lang="en"/>
              <a:t>2) We group images into 10 different sizes, and pass only images in the same “size bucket” into data loader at once -&gt; Less padding</a:t>
            </a:r>
            <a:endParaRPr b="1"/>
          </a:p>
          <a:p>
            <a:pPr indent="-342900" lvl="0" marL="457200" rtl="0" algn="l">
              <a:spcBef>
                <a:spcPts val="1200"/>
              </a:spcBef>
              <a:spcAft>
                <a:spcPts val="0"/>
              </a:spcAft>
              <a:buSzPts val="1800"/>
              <a:buChar char="-"/>
            </a:pPr>
            <a:r>
              <a:rPr lang="en"/>
              <a:t>Padding doesn’t hurt performance bc CNNs can learn that padding doesn’t influence the class value (ChatGPT)</a:t>
            </a:r>
            <a:endParaRPr/>
          </a:p>
          <a:p>
            <a:pPr indent="-342900" lvl="0" marL="457200" rtl="0" algn="l">
              <a:spcBef>
                <a:spcPts val="0"/>
              </a:spcBef>
              <a:spcAft>
                <a:spcPts val="0"/>
              </a:spcAft>
              <a:buSzPts val="1800"/>
              <a:buChar char="-"/>
            </a:pPr>
            <a:r>
              <a:rPr lang="en"/>
              <a:t>We need to pad bc data loader needs consistent image size</a:t>
            </a:r>
            <a:endParaRPr/>
          </a:p>
          <a:p>
            <a:pPr indent="0" lvl="0" marL="0" rtl="0" algn="l">
              <a:spcBef>
                <a:spcPts val="1200"/>
              </a:spcBef>
              <a:spcAft>
                <a:spcPts val="1200"/>
              </a:spcAft>
              <a:buNone/>
            </a:pPr>
            <a:r>
              <a:rPr lang="en"/>
              <a:t>3) All images pass through the CNN with adaptive pooling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109300" y="95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7608"/>
              <a:buFont typeface="Arial"/>
              <a:buNone/>
            </a:pPr>
            <a:r>
              <a:rPr lang="en"/>
              <a:t>Approach #2 (Bucketing) Performance </a:t>
            </a:r>
            <a:r>
              <a:rPr lang="en" sz="1022" u="sng">
                <a:solidFill>
                  <a:schemeClr val="hlink"/>
                </a:solidFill>
                <a:hlinkClick r:id="rId3"/>
              </a:rPr>
              <a:t>(approach #2 (bucketing) colab)</a:t>
            </a:r>
            <a:r>
              <a:rPr lang="en" sz="1022"/>
              <a:t> (</a:t>
            </a:r>
            <a:r>
              <a:rPr lang="en" sz="1022" u="sng">
                <a:solidFill>
                  <a:schemeClr val="hlink"/>
                </a:solidFill>
                <a:hlinkClick r:id="rId4"/>
              </a:rPr>
              <a:t>approach #1 colab)</a:t>
            </a:r>
            <a:endParaRPr sz="1022"/>
          </a:p>
          <a:p>
            <a:pPr indent="0" lvl="0" marL="0" rtl="0" algn="l">
              <a:spcBef>
                <a:spcPts val="0"/>
              </a:spcBef>
              <a:spcAft>
                <a:spcPts val="0"/>
              </a:spcAft>
              <a:buNone/>
            </a:pPr>
            <a:r>
              <a:t/>
            </a:r>
            <a:endParaRPr/>
          </a:p>
        </p:txBody>
      </p:sp>
      <p:sp>
        <p:nvSpPr>
          <p:cNvPr id="95" name="Google Shape;95;p18"/>
          <p:cNvSpPr txBox="1"/>
          <p:nvPr/>
        </p:nvSpPr>
        <p:spPr>
          <a:xfrm>
            <a:off x="750600" y="887150"/>
            <a:ext cx="2877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Approach #1</a:t>
            </a:r>
            <a:endParaRPr sz="1800">
              <a:solidFill>
                <a:schemeClr val="dk2"/>
              </a:solidFill>
            </a:endParaRPr>
          </a:p>
        </p:txBody>
      </p:sp>
      <p:pic>
        <p:nvPicPr>
          <p:cNvPr id="96" name="Google Shape;96;p18" title="Screen Shot 2025-05-13 at 6.13.05 PM.png"/>
          <p:cNvPicPr preferRelativeResize="0"/>
          <p:nvPr/>
        </p:nvPicPr>
        <p:blipFill rotWithShape="1">
          <a:blip r:embed="rId5">
            <a:alphaModFix/>
          </a:blip>
          <a:srcRect b="0" l="0" r="14022" t="0"/>
          <a:stretch/>
        </p:blipFill>
        <p:spPr>
          <a:xfrm>
            <a:off x="235498" y="2374775"/>
            <a:ext cx="2981600" cy="2711075"/>
          </a:xfrm>
          <a:prstGeom prst="rect">
            <a:avLst/>
          </a:prstGeom>
          <a:noFill/>
          <a:ln>
            <a:noFill/>
          </a:ln>
        </p:spPr>
      </p:pic>
      <p:pic>
        <p:nvPicPr>
          <p:cNvPr id="97" name="Google Shape;97;p18" title="Screen Shot 2025-05-13 at 6.13.58 PM.png"/>
          <p:cNvPicPr preferRelativeResize="0"/>
          <p:nvPr/>
        </p:nvPicPr>
        <p:blipFill>
          <a:blip r:embed="rId6">
            <a:alphaModFix/>
          </a:blip>
          <a:stretch>
            <a:fillRect/>
          </a:stretch>
        </p:blipFill>
        <p:spPr>
          <a:xfrm>
            <a:off x="647725" y="1316800"/>
            <a:ext cx="2157150" cy="1057975"/>
          </a:xfrm>
          <a:prstGeom prst="rect">
            <a:avLst/>
          </a:prstGeom>
          <a:noFill/>
          <a:ln>
            <a:noFill/>
          </a:ln>
        </p:spPr>
      </p:pic>
      <p:pic>
        <p:nvPicPr>
          <p:cNvPr id="98" name="Google Shape;98;p18" title="Screen Shot 2025-05-14 at 12.34.23 PM.png"/>
          <p:cNvPicPr preferRelativeResize="0"/>
          <p:nvPr/>
        </p:nvPicPr>
        <p:blipFill>
          <a:blip r:embed="rId7">
            <a:alphaModFix/>
          </a:blip>
          <a:stretch>
            <a:fillRect/>
          </a:stretch>
        </p:blipFill>
        <p:spPr>
          <a:xfrm>
            <a:off x="4688975" y="1237488"/>
            <a:ext cx="4271051" cy="977712"/>
          </a:xfrm>
          <a:prstGeom prst="rect">
            <a:avLst/>
          </a:prstGeom>
          <a:noFill/>
          <a:ln>
            <a:noFill/>
          </a:ln>
        </p:spPr>
      </p:pic>
      <p:pic>
        <p:nvPicPr>
          <p:cNvPr id="99" name="Google Shape;99;p18" title="Screen Shot 2025-05-14 at 12.36.01 PM.png"/>
          <p:cNvPicPr preferRelativeResize="0"/>
          <p:nvPr/>
        </p:nvPicPr>
        <p:blipFill>
          <a:blip r:embed="rId8">
            <a:alphaModFix/>
          </a:blip>
          <a:stretch>
            <a:fillRect/>
          </a:stretch>
        </p:blipFill>
        <p:spPr>
          <a:xfrm>
            <a:off x="4688975" y="2215200"/>
            <a:ext cx="2686351" cy="2783750"/>
          </a:xfrm>
          <a:prstGeom prst="rect">
            <a:avLst/>
          </a:prstGeom>
          <a:noFill/>
          <a:ln>
            <a:noFill/>
          </a:ln>
        </p:spPr>
      </p:pic>
      <p:sp>
        <p:nvSpPr>
          <p:cNvPr id="100" name="Google Shape;100;p18"/>
          <p:cNvSpPr txBox="1"/>
          <p:nvPr/>
        </p:nvSpPr>
        <p:spPr>
          <a:xfrm>
            <a:off x="4688975" y="775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Approach #2 (10 Buckets)</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232750" y="25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one unfrozen layer works, why not unfreeze two layers?</a:t>
            </a:r>
            <a:endParaRPr/>
          </a:p>
        </p:txBody>
      </p:sp>
      <p:sp>
        <p:nvSpPr>
          <p:cNvPr id="106" name="Google Shape;106;p19"/>
          <p:cNvSpPr txBox="1"/>
          <p:nvPr>
            <p:ph idx="1" type="body"/>
          </p:nvPr>
        </p:nvSpPr>
        <p:spPr>
          <a:xfrm>
            <a:off x="311700" y="1152475"/>
            <a:ext cx="2454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How do we calculate # trainable params? </a:t>
            </a:r>
            <a:r>
              <a:rPr b="1" lang="en" u="sng">
                <a:solidFill>
                  <a:schemeClr val="hlink"/>
                </a:solidFill>
                <a:hlinkClick r:id="rId3"/>
              </a:rPr>
              <a:t>(source)</a:t>
            </a:r>
            <a:endParaRPr b="1"/>
          </a:p>
          <a:p>
            <a:pPr indent="0" lvl="0" marL="0" rtl="0" algn="l">
              <a:spcBef>
                <a:spcPts val="1200"/>
              </a:spcBef>
              <a:spcAft>
                <a:spcPts val="0"/>
              </a:spcAft>
              <a:buNone/>
            </a:pPr>
            <a:r>
              <a:rPr lang="en"/>
              <a:t># trainable params = (# input nodes + 1)*(# output nodes)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07" name="Google Shape;107;p19"/>
          <p:cNvSpPr txBox="1"/>
          <p:nvPr/>
        </p:nvSpPr>
        <p:spPr>
          <a:xfrm>
            <a:off x="3297450" y="1197750"/>
            <a:ext cx="2549100" cy="30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 trainable params w/ 1 unfrozen layer</a:t>
            </a:r>
            <a:endParaRPr b="1"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Final Dense Layer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(4096+1)*2 = 8194</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chemeClr val="dk2"/>
                </a:solidFill>
              </a:rPr>
              <a:t>Total = </a:t>
            </a:r>
            <a:r>
              <a:rPr b="1" lang="en" sz="1800">
                <a:solidFill>
                  <a:schemeClr val="dk2"/>
                </a:solidFill>
              </a:rPr>
              <a:t>8194</a:t>
            </a:r>
            <a:endParaRPr b="1" sz="1800">
              <a:solidFill>
                <a:schemeClr val="dk2"/>
              </a:solidFill>
            </a:endParaRPr>
          </a:p>
        </p:txBody>
      </p:sp>
      <p:sp>
        <p:nvSpPr>
          <p:cNvPr id="108" name="Google Shape;108;p19"/>
          <p:cNvSpPr txBox="1"/>
          <p:nvPr/>
        </p:nvSpPr>
        <p:spPr>
          <a:xfrm>
            <a:off x="6182275" y="1197750"/>
            <a:ext cx="2696100" cy="30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 trainable params w/</a:t>
            </a:r>
            <a:endParaRPr b="1" sz="1800">
              <a:solidFill>
                <a:schemeClr val="dk2"/>
              </a:solidFill>
            </a:endParaRPr>
          </a:p>
          <a:p>
            <a:pPr indent="0" lvl="0" marL="0" rtl="0" algn="l">
              <a:spcBef>
                <a:spcPts val="0"/>
              </a:spcBef>
              <a:spcAft>
                <a:spcPts val="0"/>
              </a:spcAft>
              <a:buNone/>
            </a:pPr>
            <a:r>
              <a:rPr b="1" lang="en" sz="1800">
                <a:solidFill>
                  <a:schemeClr val="dk2"/>
                </a:solidFill>
              </a:rPr>
              <a:t>2 unfrozen layers</a:t>
            </a:r>
            <a:endParaRPr b="1"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2nd to Last Dense Layer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(4096+1)*4096 = 16781312</a:t>
            </a:r>
            <a:endParaRPr sz="1800">
              <a:solidFill>
                <a:schemeClr val="dk2"/>
              </a:solidFill>
            </a:endParaRPr>
          </a:p>
          <a:p>
            <a:pPr indent="0" lvl="0" marL="0" rtl="0" algn="l">
              <a:spcBef>
                <a:spcPts val="0"/>
              </a:spcBef>
              <a:spcAft>
                <a:spcPts val="0"/>
              </a:spcAft>
              <a:buNone/>
            </a:pPr>
            <a:r>
              <a:rPr lang="en" sz="1800">
                <a:solidFill>
                  <a:schemeClr val="dk2"/>
                </a:solidFill>
              </a:rPr>
              <a:t>Final Dense Layer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(4096+1)*2 = 8194</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chemeClr val="dk2"/>
                </a:solidFill>
              </a:rPr>
              <a:t>Total = 16789506</a:t>
            </a:r>
            <a:endParaRPr b="1"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with CBAM on new patches</a:t>
            </a:r>
            <a:endParaRPr/>
          </a:p>
        </p:txBody>
      </p:sp>
      <p:pic>
        <p:nvPicPr>
          <p:cNvPr id="114" name="Google Shape;114;p20"/>
          <p:cNvPicPr preferRelativeResize="0"/>
          <p:nvPr/>
        </p:nvPicPr>
        <p:blipFill>
          <a:blip r:embed="rId3">
            <a:alphaModFix/>
          </a:blip>
          <a:stretch>
            <a:fillRect/>
          </a:stretch>
        </p:blipFill>
        <p:spPr>
          <a:xfrm>
            <a:off x="816975" y="1445738"/>
            <a:ext cx="3380949" cy="2800175"/>
          </a:xfrm>
          <a:prstGeom prst="rect">
            <a:avLst/>
          </a:prstGeom>
          <a:noFill/>
          <a:ln>
            <a:noFill/>
          </a:ln>
        </p:spPr>
      </p:pic>
      <p:pic>
        <p:nvPicPr>
          <p:cNvPr id="115" name="Google Shape;115;p20"/>
          <p:cNvPicPr preferRelativeResize="0"/>
          <p:nvPr/>
        </p:nvPicPr>
        <p:blipFill>
          <a:blip r:embed="rId4">
            <a:alphaModFix/>
          </a:blip>
          <a:stretch>
            <a:fillRect/>
          </a:stretch>
        </p:blipFill>
        <p:spPr>
          <a:xfrm>
            <a:off x="1830225" y="4245900"/>
            <a:ext cx="1193250" cy="622125"/>
          </a:xfrm>
          <a:prstGeom prst="rect">
            <a:avLst/>
          </a:prstGeom>
          <a:noFill/>
          <a:ln>
            <a:noFill/>
          </a:ln>
        </p:spPr>
      </p:pic>
      <p:sp>
        <p:nvSpPr>
          <p:cNvPr id="116" name="Google Shape;116;p20"/>
          <p:cNvSpPr txBox="1"/>
          <p:nvPr/>
        </p:nvSpPr>
        <p:spPr>
          <a:xfrm>
            <a:off x="2012700" y="1017725"/>
            <a:ext cx="90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New</a:t>
            </a:r>
            <a:endParaRPr sz="1800">
              <a:solidFill>
                <a:schemeClr val="dk2"/>
              </a:solidFill>
            </a:endParaRPr>
          </a:p>
        </p:txBody>
      </p:sp>
      <p:sp>
        <p:nvSpPr>
          <p:cNvPr id="117" name="Google Shape;117;p20"/>
          <p:cNvSpPr txBox="1"/>
          <p:nvPr/>
        </p:nvSpPr>
        <p:spPr>
          <a:xfrm>
            <a:off x="6573488" y="1043988"/>
            <a:ext cx="58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Old</a:t>
            </a:r>
            <a:endParaRPr sz="1800">
              <a:solidFill>
                <a:schemeClr val="dk2"/>
              </a:solidFill>
            </a:endParaRPr>
          </a:p>
        </p:txBody>
      </p:sp>
      <p:pic>
        <p:nvPicPr>
          <p:cNvPr id="118" name="Google Shape;118;p20"/>
          <p:cNvPicPr preferRelativeResize="0"/>
          <p:nvPr/>
        </p:nvPicPr>
        <p:blipFill>
          <a:blip r:embed="rId5">
            <a:alphaModFix/>
          </a:blip>
          <a:stretch>
            <a:fillRect/>
          </a:stretch>
        </p:blipFill>
        <p:spPr>
          <a:xfrm>
            <a:off x="5367125" y="1531950"/>
            <a:ext cx="3119325" cy="2619649"/>
          </a:xfrm>
          <a:prstGeom prst="rect">
            <a:avLst/>
          </a:prstGeom>
          <a:noFill/>
          <a:ln>
            <a:noFill/>
          </a:ln>
        </p:spPr>
      </p:pic>
      <p:pic>
        <p:nvPicPr>
          <p:cNvPr id="119" name="Google Shape;119;p20"/>
          <p:cNvPicPr preferRelativeResize="0"/>
          <p:nvPr/>
        </p:nvPicPr>
        <p:blipFill>
          <a:blip r:embed="rId6">
            <a:alphaModFix/>
          </a:blip>
          <a:stretch>
            <a:fillRect/>
          </a:stretch>
        </p:blipFill>
        <p:spPr>
          <a:xfrm>
            <a:off x="6302125" y="4204125"/>
            <a:ext cx="1123837" cy="622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3">
            <a:alphaModFix/>
          </a:blip>
          <a:srcRect b="33302" l="0" r="0" t="0"/>
          <a:stretch/>
        </p:blipFill>
        <p:spPr>
          <a:xfrm>
            <a:off x="4815175" y="1020762"/>
            <a:ext cx="3695376" cy="2498225"/>
          </a:xfrm>
          <a:prstGeom prst="rect">
            <a:avLst/>
          </a:prstGeom>
          <a:noFill/>
          <a:ln>
            <a:noFill/>
          </a:ln>
        </p:spPr>
      </p:pic>
      <p:pic>
        <p:nvPicPr>
          <p:cNvPr id="125" name="Google Shape;125;p21"/>
          <p:cNvPicPr preferRelativeResize="0"/>
          <p:nvPr/>
        </p:nvPicPr>
        <p:blipFill>
          <a:blip r:embed="rId4">
            <a:alphaModFix/>
          </a:blip>
          <a:stretch>
            <a:fillRect/>
          </a:stretch>
        </p:blipFill>
        <p:spPr>
          <a:xfrm>
            <a:off x="4815175" y="3476188"/>
            <a:ext cx="3695376" cy="1269492"/>
          </a:xfrm>
          <a:prstGeom prst="rect">
            <a:avLst/>
          </a:prstGeom>
          <a:noFill/>
          <a:ln>
            <a:noFill/>
          </a:ln>
        </p:spPr>
      </p:pic>
      <p:cxnSp>
        <p:nvCxnSpPr>
          <p:cNvPr id="126" name="Google Shape;126;p21"/>
          <p:cNvCxnSpPr/>
          <p:nvPr/>
        </p:nvCxnSpPr>
        <p:spPr>
          <a:xfrm flipH="1">
            <a:off x="4503450" y="-83550"/>
            <a:ext cx="8400" cy="5263800"/>
          </a:xfrm>
          <a:prstGeom prst="straightConnector1">
            <a:avLst/>
          </a:prstGeom>
          <a:noFill/>
          <a:ln cap="flat" cmpd="sng" w="76200">
            <a:solidFill>
              <a:schemeClr val="dk2"/>
            </a:solidFill>
            <a:prstDash val="solid"/>
            <a:round/>
            <a:headEnd len="med" w="med" type="none"/>
            <a:tailEnd len="med" w="med" type="none"/>
          </a:ln>
        </p:spPr>
      </p:cxnSp>
      <p:sp>
        <p:nvSpPr>
          <p:cNvPr id="127" name="Google Shape;127;p21"/>
          <p:cNvSpPr txBox="1"/>
          <p:nvPr/>
        </p:nvSpPr>
        <p:spPr>
          <a:xfrm>
            <a:off x="985925" y="442825"/>
            <a:ext cx="3446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Model focus with CBAM</a:t>
            </a:r>
            <a:endParaRPr sz="1800">
              <a:solidFill>
                <a:schemeClr val="dk2"/>
              </a:solidFill>
            </a:endParaRPr>
          </a:p>
        </p:txBody>
      </p:sp>
      <p:sp>
        <p:nvSpPr>
          <p:cNvPr id="128" name="Google Shape;128;p21"/>
          <p:cNvSpPr txBox="1"/>
          <p:nvPr/>
        </p:nvSpPr>
        <p:spPr>
          <a:xfrm>
            <a:off x="5147700" y="442825"/>
            <a:ext cx="3446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Model focus without CBAM</a:t>
            </a:r>
            <a:endParaRPr sz="1800">
              <a:solidFill>
                <a:schemeClr val="dk2"/>
              </a:solidFill>
            </a:endParaRPr>
          </a:p>
        </p:txBody>
      </p:sp>
      <p:pic>
        <p:nvPicPr>
          <p:cNvPr id="129" name="Google Shape;129;p21"/>
          <p:cNvPicPr preferRelativeResize="0"/>
          <p:nvPr/>
        </p:nvPicPr>
        <p:blipFill>
          <a:blip r:embed="rId5">
            <a:alphaModFix/>
          </a:blip>
          <a:stretch>
            <a:fillRect/>
          </a:stretch>
        </p:blipFill>
        <p:spPr>
          <a:xfrm>
            <a:off x="759325" y="1088925"/>
            <a:ext cx="3536159" cy="2361854"/>
          </a:xfrm>
          <a:prstGeom prst="rect">
            <a:avLst/>
          </a:prstGeom>
          <a:noFill/>
          <a:ln>
            <a:noFill/>
          </a:ln>
        </p:spPr>
      </p:pic>
      <p:pic>
        <p:nvPicPr>
          <p:cNvPr id="130" name="Google Shape;130;p21"/>
          <p:cNvPicPr preferRelativeResize="0"/>
          <p:nvPr/>
        </p:nvPicPr>
        <p:blipFill>
          <a:blip r:embed="rId6">
            <a:alphaModFix/>
          </a:blip>
          <a:stretch>
            <a:fillRect/>
          </a:stretch>
        </p:blipFill>
        <p:spPr>
          <a:xfrm>
            <a:off x="759325" y="3450775"/>
            <a:ext cx="3536151" cy="11875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